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4"/>
  </p:sldMasterIdLst>
  <p:notesMasterIdLst>
    <p:notesMasterId r:id="rId35"/>
  </p:notesMasterIdLst>
  <p:sldIdLst>
    <p:sldId id="256" r:id="rId5"/>
    <p:sldId id="258" r:id="rId6"/>
    <p:sldId id="260" r:id="rId7"/>
    <p:sldId id="261" r:id="rId8"/>
    <p:sldId id="262" r:id="rId9"/>
    <p:sldId id="274" r:id="rId10"/>
    <p:sldId id="277" r:id="rId11"/>
    <p:sldId id="285" r:id="rId12"/>
    <p:sldId id="278" r:id="rId13"/>
    <p:sldId id="279" r:id="rId14"/>
    <p:sldId id="280" r:id="rId15"/>
    <p:sldId id="281" r:id="rId16"/>
    <p:sldId id="263" r:id="rId17"/>
    <p:sldId id="282" r:id="rId18"/>
    <p:sldId id="283" r:id="rId19"/>
    <p:sldId id="284" r:id="rId20"/>
    <p:sldId id="264" r:id="rId21"/>
    <p:sldId id="265" r:id="rId22"/>
    <p:sldId id="267" r:id="rId23"/>
    <p:sldId id="268" r:id="rId24"/>
    <p:sldId id="269" r:id="rId25"/>
    <p:sldId id="270" r:id="rId26"/>
    <p:sldId id="271" r:id="rId27"/>
    <p:sldId id="272" r:id="rId28"/>
    <p:sldId id="286" r:id="rId29"/>
    <p:sldId id="287" r:id="rId30"/>
    <p:sldId id="288" r:id="rId31"/>
    <p:sldId id="289" r:id="rId32"/>
    <p:sldId id="290" r:id="rId33"/>
    <p:sldId id="273"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AFB47F-5B96-4897-BC7D-F5AF5D47855D}" v="400" dt="2022-04-27T18:49:24.2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13" autoAdjust="0"/>
    <p:restoredTop sz="94619" autoAdjust="0"/>
  </p:normalViewPr>
  <p:slideViewPr>
    <p:cSldViewPr snapToGrid="0">
      <p:cViewPr varScale="1">
        <p:scale>
          <a:sx n="79" d="100"/>
          <a:sy n="79" d="100"/>
        </p:scale>
        <p:origin x="7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5/9/2022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341EE12-F28E-4B03-A404-A8FCAE0F6316}" type="datetime1">
              <a:rPr lang="en-US" smtClean="0"/>
              <a:t>5/9/2022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918BC-4D43-4B42-B3C0-E7EBE25E6AF0}"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2788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8B8189-0D9C-48A6-9FA3-862227B094CE}" type="datetime1">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963104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ADDCAE-6443-42C3-9C19-F95985500186}" type="datetime1">
              <a:rPr lang="en-US" smtClean="0"/>
              <a:t>5/9/2022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4087881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62799E-EB8E-4038-8063-81BB57C732D4}" type="datetime1">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8384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7A73C3-B243-44D3-809D-EF8FDFBD85D4}" type="datetime1">
              <a:rPr lang="en-US" smtClean="0"/>
              <a:t>5/9/2022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4A918BC-4D43-4B42-B3C0-E7EBE25E6AF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700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9B6D3E3-28E2-4380-A113-67698215C5F8}" type="datetime1">
              <a:rPr lang="en-US" smtClean="0"/>
              <a:t>5/9/2022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333908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9EFCB61-04AD-47C9-BF79-2BD8B9CEC07A}" type="datetime1">
              <a:rPr lang="en-US" smtClean="0"/>
              <a:t>5/9/2022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7206045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4535E0C-D585-492F-8146-7493F4086301}" type="datetime1">
              <a:rPr lang="en-US" smtClean="0"/>
              <a:t>5/9/2022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456296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CE48390-48B5-49AB-B019-A7C8FB8C31F6}" type="datetime1">
              <a:rPr lang="en-US" smtClean="0"/>
              <a:t>5/9/2022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194708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62E767E-8A14-4E70-91B9-2101CBC4D7BD}" type="datetime1">
              <a:rPr lang="en-US" smtClean="0"/>
              <a:t>5/9/2022</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4A918BC-4D43-4B42-B3C0-E7EBE25E6AF0}" type="slidenum">
              <a:rPr lang="en-US" smtClean="0"/>
              <a:t>‹#›</a:t>
            </a:fld>
            <a:endParaRPr lang="en-US" dirty="0"/>
          </a:p>
        </p:txBody>
      </p:sp>
    </p:spTree>
    <p:extLst>
      <p:ext uri="{BB962C8B-B14F-4D97-AF65-F5344CB8AC3E}">
        <p14:creationId xmlns:p14="http://schemas.microsoft.com/office/powerpoint/2010/main" val="2798973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AF0C4B-5A4A-45CA-ABEC-10F107160D33}" type="datetime1">
              <a:rPr lang="en-US" smtClean="0"/>
              <a:t>5/9/2022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2254029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989806E-8E94-473C-AEE7-BE6F15F85533}" type="datetime1">
              <a:rPr lang="en-US" smtClean="0"/>
              <a:t>5/9/2022</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4A918BC-4D43-4B42-B3C0-E7EBE25E6AF0}"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7252426"/>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cxnSp>
        <p:nvCxnSpPr>
          <p:cNvPr id="31" name="Straight Connector 30">
            <a:extLst>
              <a:ext uri="{FF2B5EF4-FFF2-40B4-BE49-F238E27FC236}">
                <a16:creationId xmlns:a16="http://schemas.microsoft.com/office/drawing/2014/main" id="{0A7ED82B-A30C-4BC8-934E-4964B2D9E6C8}"/>
              </a:ext>
            </a:extLst>
          </p:cNvPr>
          <p:cNvCxnSpPr/>
          <p:nvPr/>
        </p:nvCxnSpPr>
        <p:spPr>
          <a:xfrm>
            <a:off x="714375" y="361950"/>
            <a:ext cx="0" cy="129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D681356-C894-4168-A66C-7EF38A6216B5}"/>
              </a:ext>
            </a:extLst>
          </p:cNvPr>
          <p:cNvCxnSpPr/>
          <p:nvPr/>
        </p:nvCxnSpPr>
        <p:spPr>
          <a:xfrm>
            <a:off x="457200" y="552450"/>
            <a:ext cx="14954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6E8C356-2787-4E04-A4DF-C3736B2CEA21}"/>
              </a:ext>
            </a:extLst>
          </p:cNvPr>
          <p:cNvCxnSpPr/>
          <p:nvPr/>
        </p:nvCxnSpPr>
        <p:spPr>
          <a:xfrm>
            <a:off x="457200" y="638175"/>
            <a:ext cx="149542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D8F833EE-D5EA-4ED2-8F9E-157F416A0956}"/>
              </a:ext>
            </a:extLst>
          </p:cNvPr>
          <p:cNvGrpSpPr/>
          <p:nvPr/>
        </p:nvGrpSpPr>
        <p:grpSpPr>
          <a:xfrm>
            <a:off x="447675" y="361950"/>
            <a:ext cx="1495425" cy="1295400"/>
            <a:chOff x="447675" y="361950"/>
            <a:chExt cx="1495425" cy="1295400"/>
          </a:xfrm>
        </p:grpSpPr>
        <p:cxnSp>
          <p:nvCxnSpPr>
            <p:cNvPr id="6" name="Straight Connector 5">
              <a:extLst>
                <a:ext uri="{FF2B5EF4-FFF2-40B4-BE49-F238E27FC236}">
                  <a16:creationId xmlns:a16="http://schemas.microsoft.com/office/drawing/2014/main" id="{B8BF1439-4E37-45E8-B2A1-3CC22869B080}"/>
                </a:ext>
              </a:extLst>
            </p:cNvPr>
            <p:cNvCxnSpPr/>
            <p:nvPr/>
          </p:nvCxnSpPr>
          <p:spPr>
            <a:xfrm>
              <a:off x="628650" y="361950"/>
              <a:ext cx="0" cy="12954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7771D9B-B257-417F-A3B8-679A7E32E437}"/>
                </a:ext>
              </a:extLst>
            </p:cNvPr>
            <p:cNvCxnSpPr/>
            <p:nvPr/>
          </p:nvCxnSpPr>
          <p:spPr>
            <a:xfrm>
              <a:off x="704850" y="361950"/>
              <a:ext cx="0" cy="12954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A5A4BE1-3448-4B42-BCBA-0D3DF48114B3}"/>
                </a:ext>
              </a:extLst>
            </p:cNvPr>
            <p:cNvCxnSpPr/>
            <p:nvPr/>
          </p:nvCxnSpPr>
          <p:spPr>
            <a:xfrm>
              <a:off x="447675" y="552450"/>
              <a:ext cx="149542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70F9BF4-B54C-4861-9786-499C95600553}"/>
                </a:ext>
              </a:extLst>
            </p:cNvPr>
            <p:cNvCxnSpPr/>
            <p:nvPr/>
          </p:nvCxnSpPr>
          <p:spPr>
            <a:xfrm>
              <a:off x="447675" y="638175"/>
              <a:ext cx="1495425"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FD7E7667-8FB8-4A36-A600-26B4040EA47A}"/>
              </a:ext>
            </a:extLst>
          </p:cNvPr>
          <p:cNvGrpSpPr/>
          <p:nvPr/>
        </p:nvGrpSpPr>
        <p:grpSpPr>
          <a:xfrm rot="10800000">
            <a:off x="10172065" y="4832350"/>
            <a:ext cx="1495425" cy="1295400"/>
            <a:chOff x="447675" y="361950"/>
            <a:chExt cx="1495425" cy="1295400"/>
          </a:xfrm>
        </p:grpSpPr>
        <p:cxnSp>
          <p:nvCxnSpPr>
            <p:cNvPr id="46" name="Straight Connector 45">
              <a:extLst>
                <a:ext uri="{FF2B5EF4-FFF2-40B4-BE49-F238E27FC236}">
                  <a16:creationId xmlns:a16="http://schemas.microsoft.com/office/drawing/2014/main" id="{77191A46-DC8C-4E9D-A942-A4D468FEE68C}"/>
                </a:ext>
              </a:extLst>
            </p:cNvPr>
            <p:cNvCxnSpPr/>
            <p:nvPr/>
          </p:nvCxnSpPr>
          <p:spPr>
            <a:xfrm>
              <a:off x="628650" y="361950"/>
              <a:ext cx="0" cy="12954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B7A462F-1BEE-4FD6-BC2A-C0E9CC8A7864}"/>
                </a:ext>
              </a:extLst>
            </p:cNvPr>
            <p:cNvCxnSpPr/>
            <p:nvPr/>
          </p:nvCxnSpPr>
          <p:spPr>
            <a:xfrm>
              <a:off x="704850" y="361950"/>
              <a:ext cx="0" cy="12954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7C2A109-1387-410C-8E9A-3DF8DFA646A7}"/>
                </a:ext>
              </a:extLst>
            </p:cNvPr>
            <p:cNvCxnSpPr/>
            <p:nvPr/>
          </p:nvCxnSpPr>
          <p:spPr>
            <a:xfrm>
              <a:off x="447675" y="552450"/>
              <a:ext cx="149542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6FFD370-DB4F-4B18-9BEA-FF5DF5644CDA}"/>
                </a:ext>
              </a:extLst>
            </p:cNvPr>
            <p:cNvCxnSpPr/>
            <p:nvPr/>
          </p:nvCxnSpPr>
          <p:spPr>
            <a:xfrm>
              <a:off x="447675" y="638175"/>
              <a:ext cx="1495425"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B1E5106E-DD42-497F-880F-B4E17116AA9F}"/>
              </a:ext>
            </a:extLst>
          </p:cNvPr>
          <p:cNvSpPr/>
          <p:nvPr/>
        </p:nvSpPr>
        <p:spPr>
          <a:xfrm>
            <a:off x="1800939" y="1129606"/>
            <a:ext cx="8809015" cy="1015663"/>
          </a:xfrm>
          <a:prstGeom prst="rect">
            <a:avLst/>
          </a:prstGeom>
          <a:noFill/>
        </p:spPr>
        <p:txBody>
          <a:bodyPr wrap="none" lIns="91440" tIns="45720" rIns="91440" bIns="45720">
            <a:spAutoFit/>
          </a:bodyPr>
          <a:lstStyle/>
          <a:p>
            <a:pPr algn="ctr"/>
            <a:r>
              <a:rPr lang="en-US" sz="6000" b="1" cap="none" spc="0" dirty="0">
                <a:ln w="12700">
                  <a:solidFill>
                    <a:schemeClr val="accent5"/>
                  </a:solidFill>
                  <a:prstDash val="solid"/>
                </a:ln>
                <a:solidFill>
                  <a:schemeClr val="tx1">
                    <a:lumMod val="95000"/>
                    <a:lumOff val="5000"/>
                  </a:schemeClr>
                </a:solidFill>
                <a:effectLst>
                  <a:glow rad="63500">
                    <a:schemeClr val="accent2">
                      <a:satMod val="175000"/>
                      <a:alpha val="40000"/>
                    </a:schemeClr>
                  </a:glow>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S.V.N. Chaita</a:t>
            </a:r>
            <a:r>
              <a:rPr lang="en-US" sz="6000" b="1" dirty="0">
                <a:ln w="12700">
                  <a:solidFill>
                    <a:schemeClr val="accent5"/>
                  </a:solidFill>
                  <a:prstDash val="solid"/>
                </a:ln>
                <a:solidFill>
                  <a:schemeClr val="tx1">
                    <a:lumMod val="95000"/>
                    <a:lumOff val="5000"/>
                  </a:schemeClr>
                </a:solidFill>
                <a:effectLst>
                  <a:glow rad="63500">
                    <a:schemeClr val="accent2">
                      <a:satMod val="175000"/>
                      <a:alpha val="40000"/>
                    </a:schemeClr>
                  </a:glow>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 Samastipur</a:t>
            </a:r>
            <a:endParaRPr lang="en-US" sz="6000" b="1" cap="none" spc="0" dirty="0">
              <a:ln w="12700">
                <a:solidFill>
                  <a:schemeClr val="accent5"/>
                </a:solidFill>
                <a:prstDash val="solid"/>
              </a:ln>
              <a:solidFill>
                <a:schemeClr val="tx1">
                  <a:lumMod val="95000"/>
                  <a:lumOff val="5000"/>
                </a:schemeClr>
              </a:solidFill>
              <a:effectLst>
                <a:glow rad="63500">
                  <a:schemeClr val="accent2">
                    <a:satMod val="175000"/>
                    <a:alpha val="40000"/>
                  </a:schemeClr>
                </a:glow>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endParaRPr>
          </a:p>
        </p:txBody>
      </p:sp>
      <p:sp>
        <p:nvSpPr>
          <p:cNvPr id="27" name="Rectangle 26">
            <a:extLst>
              <a:ext uri="{FF2B5EF4-FFF2-40B4-BE49-F238E27FC236}">
                <a16:creationId xmlns:a16="http://schemas.microsoft.com/office/drawing/2014/main" id="{45AE00D8-B0A9-4F36-80E2-C364F1C0F614}"/>
              </a:ext>
            </a:extLst>
          </p:cNvPr>
          <p:cNvSpPr/>
          <p:nvPr/>
        </p:nvSpPr>
        <p:spPr>
          <a:xfrm>
            <a:off x="3957875" y="2559307"/>
            <a:ext cx="4495141" cy="523220"/>
          </a:xfrm>
          <a:prstGeom prst="rect">
            <a:avLst/>
          </a:prstGeom>
          <a:noFill/>
        </p:spPr>
        <p:txBody>
          <a:bodyPr wrap="none" lIns="91440" tIns="45720" rIns="91440" bIns="45720">
            <a:spAutoFit/>
          </a:bodyPr>
          <a:lstStyle/>
          <a:p>
            <a:pPr algn="ctr"/>
            <a:r>
              <a:rPr lang="en-US" sz="2800" b="1" cap="none" spc="0" dirty="0">
                <a:ln w="0"/>
                <a:solidFill>
                  <a:schemeClr val="tx1"/>
                </a:solidFill>
                <a:effectLst>
                  <a:glow rad="63500">
                    <a:schemeClr val="accent2">
                      <a:satMod val="175000"/>
                      <a:alpha val="40000"/>
                    </a:schemeClr>
                  </a:glow>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School Management System</a:t>
            </a:r>
          </a:p>
        </p:txBody>
      </p:sp>
      <p:pic>
        <p:nvPicPr>
          <p:cNvPr id="50" name="Picture 49" descr="A black and white sign&#10;&#10;Description automatically generated with low confidence">
            <a:extLst>
              <a:ext uri="{FF2B5EF4-FFF2-40B4-BE49-F238E27FC236}">
                <a16:creationId xmlns:a16="http://schemas.microsoft.com/office/drawing/2014/main" id="{BC42203E-866D-44BD-8568-9782724448FE}"/>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3957875" y="4137897"/>
            <a:ext cx="4727736" cy="1295400"/>
          </a:xfrm>
          <a:prstGeom prst="rect">
            <a:avLst/>
          </a:prstGeom>
          <a:effectLst>
            <a:reflection blurRad="6350" stA="50000" endA="300" endPos="38500" dist="50800" dir="5400000" sy="-100000" algn="bl" rotWithShape="0"/>
          </a:effectLst>
        </p:spPr>
      </p:pic>
      <p:sp>
        <p:nvSpPr>
          <p:cNvPr id="51" name="Rectangle: Rounded Corners 50">
            <a:extLst>
              <a:ext uri="{FF2B5EF4-FFF2-40B4-BE49-F238E27FC236}">
                <a16:creationId xmlns:a16="http://schemas.microsoft.com/office/drawing/2014/main" id="{0846653F-365D-4AA8-B47A-A90FBC477D43}"/>
              </a:ext>
            </a:extLst>
          </p:cNvPr>
          <p:cNvSpPr/>
          <p:nvPr/>
        </p:nvSpPr>
        <p:spPr>
          <a:xfrm>
            <a:off x="2200500" y="2109964"/>
            <a:ext cx="8067450" cy="4571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n w="12700">
                <a:solidFill>
                  <a:schemeClr val="bg1">
                    <a:lumMod val="75000"/>
                  </a:schemeClr>
                </a:solidFill>
              </a:ln>
              <a:solidFill>
                <a:schemeClr val="bg1">
                  <a:lumMod val="75000"/>
                </a:schemeClr>
              </a:solidFill>
              <a:effectLst>
                <a:glow rad="228600">
                  <a:schemeClr val="accent2">
                    <a:satMod val="175000"/>
                    <a:alpha val="40000"/>
                  </a:schemeClr>
                </a:glow>
              </a:effectLst>
            </a:endParaRPr>
          </a:p>
        </p:txBody>
      </p:sp>
      <p:sp>
        <p:nvSpPr>
          <p:cNvPr id="52" name="TextBox 51">
            <a:extLst>
              <a:ext uri="{FF2B5EF4-FFF2-40B4-BE49-F238E27FC236}">
                <a16:creationId xmlns:a16="http://schemas.microsoft.com/office/drawing/2014/main" id="{D69C0800-F8D9-45C2-9524-67CBF31793A6}"/>
              </a:ext>
            </a:extLst>
          </p:cNvPr>
          <p:cNvSpPr txBox="1"/>
          <p:nvPr/>
        </p:nvSpPr>
        <p:spPr>
          <a:xfrm>
            <a:off x="8403066" y="6488668"/>
            <a:ext cx="3324224" cy="369332"/>
          </a:xfrm>
          <a:prstGeom prst="rect">
            <a:avLst/>
          </a:prstGeom>
          <a:noFill/>
        </p:spPr>
        <p:txBody>
          <a:bodyPr wrap="square" rtlCol="0">
            <a:spAutoFit/>
          </a:bodyPr>
          <a:lstStyle/>
          <a:p>
            <a:r>
              <a:rPr lang="en-US" dirty="0">
                <a:latin typeface="Constantia" panose="02030602050306030303" pitchFamily="18" charset="0"/>
              </a:rPr>
              <a:t>Warish Kumar (205220684014)</a:t>
            </a:r>
          </a:p>
        </p:txBody>
      </p:sp>
    </p:spTree>
    <p:extLst>
      <p:ext uri="{BB962C8B-B14F-4D97-AF65-F5344CB8AC3E}">
        <p14:creationId xmlns:p14="http://schemas.microsoft.com/office/powerpoint/2010/main" val="3683320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anim calcmode="lin" valueType="num">
                                      <p:cBhvr>
                                        <p:cTn id="8" dur="1000" fill="hold"/>
                                        <p:tgtEl>
                                          <p:spTgt spid="50"/>
                                        </p:tgtEl>
                                        <p:attrNameLst>
                                          <p:attrName>ppt_x</p:attrName>
                                        </p:attrNameLst>
                                      </p:cBhvr>
                                      <p:tavLst>
                                        <p:tav tm="0">
                                          <p:val>
                                            <p:strVal val="#ppt_x"/>
                                          </p:val>
                                        </p:tav>
                                        <p:tav tm="100000">
                                          <p:val>
                                            <p:strVal val="#ppt_x"/>
                                          </p:val>
                                        </p:tav>
                                      </p:tavLst>
                                    </p:anim>
                                    <p:anim calcmode="lin" valueType="num">
                                      <p:cBhvr>
                                        <p:cTn id="9"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left)">
                                      <p:cBhvr>
                                        <p:cTn id="1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A32A6EA-9355-46AF-AF15-F4226113D69D}"/>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l="4653" r="7419"/>
          <a:stretch/>
        </p:blipFill>
        <p:spPr>
          <a:xfrm>
            <a:off x="435869" y="535021"/>
            <a:ext cx="6898785" cy="5863303"/>
          </a:xfrm>
          <a:prstGeom prst="rect">
            <a:avLst/>
          </a:prstGeom>
          <a:ln>
            <a:noFill/>
          </a:ln>
          <a:effectLst>
            <a:softEdge rad="112500"/>
          </a:effectLst>
        </p:spPr>
      </p:pic>
      <p:sp>
        <p:nvSpPr>
          <p:cNvPr id="17" name="Rectangle 16">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0CBA73C-4E55-4B75-A6A5-0087CD065D85}"/>
              </a:ext>
            </a:extLst>
          </p:cNvPr>
          <p:cNvSpPr>
            <a:spLocks noGrp="1"/>
          </p:cNvSpPr>
          <p:nvPr>
            <p:ph type="title"/>
          </p:nvPr>
        </p:nvSpPr>
        <p:spPr>
          <a:xfrm>
            <a:off x="8096885" y="640080"/>
            <a:ext cx="3659246" cy="2926080"/>
          </a:xfrm>
        </p:spPr>
        <p:txBody>
          <a:bodyPr vert="horz" lIns="91440" tIns="45720" rIns="91440" bIns="45720" rtlCol="0" anchor="b">
            <a:normAutofit/>
          </a:bodyPr>
          <a:lstStyle/>
          <a:p>
            <a:r>
              <a:rPr lang="en-US" sz="4400" dirty="0">
                <a:solidFill>
                  <a:srgbClr val="FFFFFF"/>
                </a:solidFill>
              </a:rPr>
              <a:t>Class Diagram</a:t>
            </a:r>
          </a:p>
        </p:txBody>
      </p:sp>
      <p:sp>
        <p:nvSpPr>
          <p:cNvPr id="19" name="Rectangle 18">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06012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A32A6EA-9355-46AF-AF15-F4226113D69D}"/>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t="-230" b="664"/>
          <a:stretch/>
        </p:blipFill>
        <p:spPr>
          <a:xfrm>
            <a:off x="435869" y="459676"/>
            <a:ext cx="6624472" cy="62794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Rectangle 16">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0CBA73C-4E55-4B75-A6A5-0087CD065D85}"/>
              </a:ext>
            </a:extLst>
          </p:cNvPr>
          <p:cNvSpPr>
            <a:spLocks noGrp="1"/>
          </p:cNvSpPr>
          <p:nvPr>
            <p:ph type="title"/>
          </p:nvPr>
        </p:nvSpPr>
        <p:spPr>
          <a:xfrm>
            <a:off x="8096885" y="640080"/>
            <a:ext cx="3659246" cy="2926080"/>
          </a:xfrm>
        </p:spPr>
        <p:txBody>
          <a:bodyPr vert="horz" lIns="91440" tIns="45720" rIns="91440" bIns="45720" rtlCol="0" anchor="b">
            <a:normAutofit/>
          </a:bodyPr>
          <a:lstStyle/>
          <a:p>
            <a:r>
              <a:rPr lang="en-US" sz="4400" dirty="0">
                <a:solidFill>
                  <a:srgbClr val="FFFFFF"/>
                </a:solidFill>
              </a:rPr>
              <a:t>Activity Diagram of Admin</a:t>
            </a:r>
          </a:p>
        </p:txBody>
      </p:sp>
      <p:sp>
        <p:nvSpPr>
          <p:cNvPr id="19" name="Rectangle 18">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39267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A32A6EA-9355-46AF-AF15-F4226113D69D}"/>
              </a:ext>
            </a:extLst>
          </p:cNvPr>
          <p:cNvPicPr>
            <a:picLocks noChangeAspect="1"/>
          </p:cNvPicPr>
          <p:nvPr/>
        </p:nvPicPr>
        <p:blipFill rotWithShape="1">
          <a:blip r:embed="rId2"/>
          <a:srcRect l="340" r="2755"/>
          <a:stretch/>
        </p:blipFill>
        <p:spPr>
          <a:xfrm>
            <a:off x="315490" y="1134618"/>
            <a:ext cx="6765445" cy="45887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Rectangle 16">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0CBA73C-4E55-4B75-A6A5-0087CD065D85}"/>
              </a:ext>
            </a:extLst>
          </p:cNvPr>
          <p:cNvSpPr>
            <a:spLocks noGrp="1"/>
          </p:cNvSpPr>
          <p:nvPr>
            <p:ph type="title"/>
          </p:nvPr>
        </p:nvSpPr>
        <p:spPr>
          <a:xfrm>
            <a:off x="8096885" y="640080"/>
            <a:ext cx="3659246" cy="2926080"/>
          </a:xfrm>
        </p:spPr>
        <p:txBody>
          <a:bodyPr vert="horz" lIns="91440" tIns="45720" rIns="91440" bIns="45720" rtlCol="0" anchor="b">
            <a:normAutofit/>
          </a:bodyPr>
          <a:lstStyle/>
          <a:p>
            <a:r>
              <a:rPr lang="en-IN" sz="4400" dirty="0">
                <a:solidFill>
                  <a:srgbClr val="FFFFFF"/>
                </a:solidFill>
              </a:rPr>
              <a:t>Sequence</a:t>
            </a:r>
            <a:r>
              <a:rPr lang="en-US" sz="4400" dirty="0">
                <a:solidFill>
                  <a:srgbClr val="FFFFFF"/>
                </a:solidFill>
              </a:rPr>
              <a:t> Diagram</a:t>
            </a:r>
          </a:p>
        </p:txBody>
      </p:sp>
      <p:sp>
        <p:nvSpPr>
          <p:cNvPr id="19" name="Rectangle 18">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22189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D642688-381B-4086-8E36-D428F8B51646}"/>
              </a:ext>
            </a:extLst>
          </p:cNvPr>
          <p:cNvPicPr>
            <a:picLocks noChangeAspect="1"/>
          </p:cNvPicPr>
          <p:nvPr/>
        </p:nvPicPr>
        <p:blipFill>
          <a:blip r:embed="rId2"/>
          <a:srcRect/>
          <a:stretch/>
        </p:blipFill>
        <p:spPr>
          <a:xfrm>
            <a:off x="3442148" y="1170816"/>
            <a:ext cx="8426465" cy="4739886"/>
          </a:xfrm>
          <a:prstGeom prst="rect">
            <a:avLst/>
          </a:prstGeom>
          <a:ln>
            <a:noFill/>
          </a:ln>
          <a:effectLst>
            <a:innerShdw blurRad="63500" dist="50800" dir="2700000">
              <a:prstClr val="black">
                <a:alpha val="50000"/>
              </a:prstClr>
            </a:innerShdw>
          </a:effectLst>
        </p:spPr>
      </p:pic>
      <p:sp>
        <p:nvSpPr>
          <p:cNvPr id="14" name="Rectangle: Rounded Corners 13">
            <a:extLst>
              <a:ext uri="{FF2B5EF4-FFF2-40B4-BE49-F238E27FC236}">
                <a16:creationId xmlns:a16="http://schemas.microsoft.com/office/drawing/2014/main" id="{52BEE3CF-AAA2-458E-A0C6-AB34068D684E}"/>
              </a:ext>
            </a:extLst>
          </p:cNvPr>
          <p:cNvSpPr/>
          <p:nvPr/>
        </p:nvSpPr>
        <p:spPr>
          <a:xfrm>
            <a:off x="558800" y="873760"/>
            <a:ext cx="260096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Home Page</a:t>
            </a:r>
          </a:p>
        </p:txBody>
      </p:sp>
      <p:sp>
        <p:nvSpPr>
          <p:cNvPr id="30" name="Rectangle 29">
            <a:extLst>
              <a:ext uri="{FF2B5EF4-FFF2-40B4-BE49-F238E27FC236}">
                <a16:creationId xmlns:a16="http://schemas.microsoft.com/office/drawing/2014/main" id="{D13F0AFC-4F9E-4428-9BCB-6AF20226B5F9}"/>
              </a:ext>
            </a:extLst>
          </p:cNvPr>
          <p:cNvSpPr/>
          <p:nvPr/>
        </p:nvSpPr>
        <p:spPr>
          <a:xfrm>
            <a:off x="4100193" y="0"/>
            <a:ext cx="6507935" cy="769441"/>
          </a:xfrm>
          <a:prstGeom prst="rect">
            <a:avLst/>
          </a:prstGeom>
          <a:noFill/>
        </p:spPr>
        <p:txBody>
          <a:bodyPr wrap="none" lIns="91440" tIns="45720" rIns="91440" bIns="45720">
            <a:spAutoFit/>
          </a:bodyPr>
          <a:lstStyle/>
          <a:p>
            <a:pPr algn="ctr"/>
            <a:r>
              <a:rPr lang="en-US" sz="4400" b="1" cap="none" spc="0" dirty="0">
                <a:ln w="12700">
                  <a:solidFill>
                    <a:schemeClr val="accent5"/>
                  </a:solidFill>
                  <a:prstDash val="solid"/>
                </a:ln>
                <a:solidFill>
                  <a:schemeClr val="tx1">
                    <a:lumMod val="95000"/>
                    <a:lumOff val="5000"/>
                  </a:schemeClr>
                </a:solidFill>
                <a:effectLst>
                  <a:glow rad="63500">
                    <a:schemeClr val="accent2">
                      <a:satMod val="175000"/>
                      <a:alpha val="40000"/>
                    </a:schemeClr>
                  </a:glow>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S.V.N. Chaita</a:t>
            </a:r>
            <a:r>
              <a:rPr lang="en-US" sz="4400" b="1" dirty="0">
                <a:ln w="12700">
                  <a:solidFill>
                    <a:schemeClr val="accent5"/>
                  </a:solidFill>
                  <a:prstDash val="solid"/>
                </a:ln>
                <a:solidFill>
                  <a:schemeClr val="tx1">
                    <a:lumMod val="95000"/>
                    <a:lumOff val="5000"/>
                  </a:schemeClr>
                </a:solidFill>
                <a:effectLst>
                  <a:glow rad="63500">
                    <a:schemeClr val="accent2">
                      <a:satMod val="175000"/>
                      <a:alpha val="40000"/>
                    </a:schemeClr>
                  </a:glow>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 Samastipur</a:t>
            </a:r>
            <a:endParaRPr lang="en-US" sz="4400" b="1" cap="none" spc="0" dirty="0">
              <a:ln w="12700">
                <a:solidFill>
                  <a:schemeClr val="accent5"/>
                </a:solidFill>
                <a:prstDash val="solid"/>
              </a:ln>
              <a:solidFill>
                <a:schemeClr val="tx1">
                  <a:lumMod val="95000"/>
                  <a:lumOff val="5000"/>
                </a:schemeClr>
              </a:solidFill>
              <a:effectLst>
                <a:glow rad="63500">
                  <a:schemeClr val="accent2">
                    <a:satMod val="175000"/>
                    <a:alpha val="40000"/>
                  </a:schemeClr>
                </a:glow>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endParaRPr>
          </a:p>
        </p:txBody>
      </p:sp>
      <p:sp>
        <p:nvSpPr>
          <p:cNvPr id="16" name="Rectangle: Rounded Corners 15">
            <a:extLst>
              <a:ext uri="{FF2B5EF4-FFF2-40B4-BE49-F238E27FC236}">
                <a16:creationId xmlns:a16="http://schemas.microsoft.com/office/drawing/2014/main" id="{251C5BEE-5D5C-45FC-AC9D-E5B183CF06EB}"/>
              </a:ext>
            </a:extLst>
          </p:cNvPr>
          <p:cNvSpPr/>
          <p:nvPr/>
        </p:nvSpPr>
        <p:spPr>
          <a:xfrm>
            <a:off x="558800" y="1706880"/>
            <a:ext cx="2600960" cy="45008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Home Page is default Page of this “School Management System”. Admin, Teacher and Students can interact from here by going login inside.</a:t>
            </a:r>
          </a:p>
          <a:p>
            <a:pPr algn="ctr"/>
            <a:endParaRPr lang="en-US" dirty="0"/>
          </a:p>
          <a:p>
            <a:pPr algn="ctr"/>
            <a:endParaRPr lang="en-US" dirty="0"/>
          </a:p>
          <a:p>
            <a:pPr algn="ctr"/>
            <a:r>
              <a:rPr lang="en-US" dirty="0"/>
              <a:t> </a:t>
            </a:r>
          </a:p>
        </p:txBody>
      </p:sp>
      <p:sp>
        <p:nvSpPr>
          <p:cNvPr id="6" name="TextBox 5">
            <a:extLst>
              <a:ext uri="{FF2B5EF4-FFF2-40B4-BE49-F238E27FC236}">
                <a16:creationId xmlns:a16="http://schemas.microsoft.com/office/drawing/2014/main" id="{5645D10A-03C5-F594-B63A-01ECF746642B}"/>
              </a:ext>
            </a:extLst>
          </p:cNvPr>
          <p:cNvSpPr txBox="1"/>
          <p:nvPr/>
        </p:nvSpPr>
        <p:spPr>
          <a:xfrm>
            <a:off x="8403066" y="6488668"/>
            <a:ext cx="3324224" cy="369332"/>
          </a:xfrm>
          <a:prstGeom prst="rect">
            <a:avLst/>
          </a:prstGeom>
          <a:noFill/>
        </p:spPr>
        <p:txBody>
          <a:bodyPr wrap="square" rtlCol="0">
            <a:spAutoFit/>
          </a:bodyPr>
          <a:lstStyle/>
          <a:p>
            <a:r>
              <a:rPr lang="en-US" dirty="0">
                <a:latin typeface="Constantia" panose="02030602050306030303" pitchFamily="18" charset="0"/>
              </a:rPr>
              <a:t>Warish Kumar (205220684014)</a:t>
            </a:r>
          </a:p>
        </p:txBody>
      </p:sp>
    </p:spTree>
    <p:extLst>
      <p:ext uri="{BB962C8B-B14F-4D97-AF65-F5344CB8AC3E}">
        <p14:creationId xmlns:p14="http://schemas.microsoft.com/office/powerpoint/2010/main" val="1472619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wipe(left)">
                                      <p:cBhvr>
                                        <p:cTn id="7" dur="500"/>
                                        <p:tgtEl>
                                          <p:spTgt spid="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D642688-381B-4086-8E36-D428F8B51646}"/>
              </a:ext>
            </a:extLst>
          </p:cNvPr>
          <p:cNvPicPr>
            <a:picLocks noChangeAspect="1"/>
          </p:cNvPicPr>
          <p:nvPr/>
        </p:nvPicPr>
        <p:blipFill>
          <a:blip r:embed="rId2"/>
          <a:srcRect/>
          <a:stretch/>
        </p:blipFill>
        <p:spPr>
          <a:xfrm>
            <a:off x="3449924" y="1175190"/>
            <a:ext cx="8410912" cy="4731138"/>
          </a:xfrm>
          <a:prstGeom prst="rect">
            <a:avLst/>
          </a:prstGeom>
          <a:ln>
            <a:noFill/>
          </a:ln>
          <a:effectLst>
            <a:innerShdw blurRad="63500" dist="50800" dir="2700000">
              <a:prstClr val="black">
                <a:alpha val="50000"/>
              </a:prstClr>
            </a:innerShdw>
          </a:effectLst>
        </p:spPr>
      </p:pic>
      <p:sp>
        <p:nvSpPr>
          <p:cNvPr id="14" name="Rectangle: Rounded Corners 13">
            <a:extLst>
              <a:ext uri="{FF2B5EF4-FFF2-40B4-BE49-F238E27FC236}">
                <a16:creationId xmlns:a16="http://schemas.microsoft.com/office/drawing/2014/main" id="{52BEE3CF-AAA2-458E-A0C6-AB34068D684E}"/>
              </a:ext>
            </a:extLst>
          </p:cNvPr>
          <p:cNvSpPr/>
          <p:nvPr/>
        </p:nvSpPr>
        <p:spPr>
          <a:xfrm>
            <a:off x="558800" y="873760"/>
            <a:ext cx="260096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Gallery</a:t>
            </a:r>
          </a:p>
        </p:txBody>
      </p:sp>
      <p:sp>
        <p:nvSpPr>
          <p:cNvPr id="30" name="Rectangle 29">
            <a:extLst>
              <a:ext uri="{FF2B5EF4-FFF2-40B4-BE49-F238E27FC236}">
                <a16:creationId xmlns:a16="http://schemas.microsoft.com/office/drawing/2014/main" id="{D13F0AFC-4F9E-4428-9BCB-6AF20226B5F9}"/>
              </a:ext>
            </a:extLst>
          </p:cNvPr>
          <p:cNvSpPr/>
          <p:nvPr/>
        </p:nvSpPr>
        <p:spPr>
          <a:xfrm>
            <a:off x="4100193" y="0"/>
            <a:ext cx="6507935" cy="769441"/>
          </a:xfrm>
          <a:prstGeom prst="rect">
            <a:avLst/>
          </a:prstGeom>
          <a:noFill/>
        </p:spPr>
        <p:txBody>
          <a:bodyPr wrap="none" lIns="91440" tIns="45720" rIns="91440" bIns="45720">
            <a:spAutoFit/>
          </a:bodyPr>
          <a:lstStyle/>
          <a:p>
            <a:pPr algn="ctr"/>
            <a:r>
              <a:rPr lang="en-US" sz="4400" b="1" cap="none" spc="0" dirty="0">
                <a:ln w="12700">
                  <a:solidFill>
                    <a:schemeClr val="accent5"/>
                  </a:solidFill>
                  <a:prstDash val="solid"/>
                </a:ln>
                <a:solidFill>
                  <a:schemeClr val="tx1">
                    <a:lumMod val="95000"/>
                    <a:lumOff val="5000"/>
                  </a:schemeClr>
                </a:solidFill>
                <a:effectLst>
                  <a:glow rad="63500">
                    <a:schemeClr val="accent2">
                      <a:satMod val="175000"/>
                      <a:alpha val="40000"/>
                    </a:schemeClr>
                  </a:glow>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S.V.N. Chaita</a:t>
            </a:r>
            <a:r>
              <a:rPr lang="en-US" sz="4400" b="1" dirty="0">
                <a:ln w="12700">
                  <a:solidFill>
                    <a:schemeClr val="accent5"/>
                  </a:solidFill>
                  <a:prstDash val="solid"/>
                </a:ln>
                <a:solidFill>
                  <a:schemeClr val="tx1">
                    <a:lumMod val="95000"/>
                    <a:lumOff val="5000"/>
                  </a:schemeClr>
                </a:solidFill>
                <a:effectLst>
                  <a:glow rad="63500">
                    <a:schemeClr val="accent2">
                      <a:satMod val="175000"/>
                      <a:alpha val="40000"/>
                    </a:schemeClr>
                  </a:glow>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 Samastipur</a:t>
            </a:r>
            <a:endParaRPr lang="en-US" sz="4400" b="1" cap="none" spc="0" dirty="0">
              <a:ln w="12700">
                <a:solidFill>
                  <a:schemeClr val="accent5"/>
                </a:solidFill>
                <a:prstDash val="solid"/>
              </a:ln>
              <a:solidFill>
                <a:schemeClr val="tx1">
                  <a:lumMod val="95000"/>
                  <a:lumOff val="5000"/>
                </a:schemeClr>
              </a:solidFill>
              <a:effectLst>
                <a:glow rad="63500">
                  <a:schemeClr val="accent2">
                    <a:satMod val="175000"/>
                    <a:alpha val="40000"/>
                  </a:schemeClr>
                </a:glow>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endParaRPr>
          </a:p>
        </p:txBody>
      </p:sp>
      <p:sp>
        <p:nvSpPr>
          <p:cNvPr id="16" name="Rectangle: Rounded Corners 15">
            <a:extLst>
              <a:ext uri="{FF2B5EF4-FFF2-40B4-BE49-F238E27FC236}">
                <a16:creationId xmlns:a16="http://schemas.microsoft.com/office/drawing/2014/main" id="{251C5BEE-5D5C-45FC-AC9D-E5B183CF06EB}"/>
              </a:ext>
            </a:extLst>
          </p:cNvPr>
          <p:cNvSpPr/>
          <p:nvPr/>
        </p:nvSpPr>
        <p:spPr>
          <a:xfrm>
            <a:off x="558800" y="1706880"/>
            <a:ext cx="2600960" cy="45008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Keep all memories and </a:t>
            </a:r>
            <a:r>
              <a:rPr lang="en-IN" dirty="0"/>
              <a:t>achievement of the organization in the form of picture gallery</a:t>
            </a:r>
            <a:r>
              <a:rPr lang="en-US" dirty="0"/>
              <a:t>.</a:t>
            </a:r>
          </a:p>
          <a:p>
            <a:pPr algn="ctr"/>
            <a:endParaRPr lang="en-US" dirty="0"/>
          </a:p>
          <a:p>
            <a:pPr algn="ctr"/>
            <a:endParaRPr lang="en-US" dirty="0"/>
          </a:p>
          <a:p>
            <a:pPr algn="ctr"/>
            <a:r>
              <a:rPr lang="en-US" dirty="0"/>
              <a:t> </a:t>
            </a:r>
          </a:p>
        </p:txBody>
      </p:sp>
      <p:sp>
        <p:nvSpPr>
          <p:cNvPr id="6" name="TextBox 5">
            <a:extLst>
              <a:ext uri="{FF2B5EF4-FFF2-40B4-BE49-F238E27FC236}">
                <a16:creationId xmlns:a16="http://schemas.microsoft.com/office/drawing/2014/main" id="{4A6BA8F0-AE8B-DED5-E9C7-E8C7ED0E8C14}"/>
              </a:ext>
            </a:extLst>
          </p:cNvPr>
          <p:cNvSpPr txBox="1"/>
          <p:nvPr/>
        </p:nvSpPr>
        <p:spPr>
          <a:xfrm>
            <a:off x="8403066" y="6488668"/>
            <a:ext cx="3324224" cy="369332"/>
          </a:xfrm>
          <a:prstGeom prst="rect">
            <a:avLst/>
          </a:prstGeom>
          <a:noFill/>
        </p:spPr>
        <p:txBody>
          <a:bodyPr wrap="square" rtlCol="0">
            <a:spAutoFit/>
          </a:bodyPr>
          <a:lstStyle/>
          <a:p>
            <a:r>
              <a:rPr lang="en-US" dirty="0">
                <a:latin typeface="Constantia" panose="02030602050306030303" pitchFamily="18" charset="0"/>
              </a:rPr>
              <a:t>Warish Kumar (205220684014)</a:t>
            </a:r>
          </a:p>
        </p:txBody>
      </p:sp>
    </p:spTree>
    <p:extLst>
      <p:ext uri="{BB962C8B-B14F-4D97-AF65-F5344CB8AC3E}">
        <p14:creationId xmlns:p14="http://schemas.microsoft.com/office/powerpoint/2010/main" val="13627192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wipe(left)">
                                      <p:cBhvr>
                                        <p:cTn id="7" dur="500"/>
                                        <p:tgtEl>
                                          <p:spTgt spid="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D642688-381B-4086-8E36-D428F8B51646}"/>
              </a:ext>
            </a:extLst>
          </p:cNvPr>
          <p:cNvPicPr>
            <a:picLocks noChangeAspect="1"/>
          </p:cNvPicPr>
          <p:nvPr/>
        </p:nvPicPr>
        <p:blipFill>
          <a:blip r:embed="rId2"/>
          <a:srcRect/>
          <a:stretch/>
        </p:blipFill>
        <p:spPr>
          <a:xfrm>
            <a:off x="3442149" y="1175190"/>
            <a:ext cx="8426463" cy="4731138"/>
          </a:xfrm>
          <a:prstGeom prst="rect">
            <a:avLst/>
          </a:prstGeom>
          <a:ln>
            <a:noFill/>
          </a:ln>
          <a:effectLst>
            <a:innerShdw blurRad="63500" dist="50800" dir="2700000">
              <a:prstClr val="black">
                <a:alpha val="50000"/>
              </a:prstClr>
            </a:innerShdw>
          </a:effectLst>
        </p:spPr>
      </p:pic>
      <p:sp>
        <p:nvSpPr>
          <p:cNvPr id="14" name="Rectangle: Rounded Corners 13">
            <a:extLst>
              <a:ext uri="{FF2B5EF4-FFF2-40B4-BE49-F238E27FC236}">
                <a16:creationId xmlns:a16="http://schemas.microsoft.com/office/drawing/2014/main" id="{52BEE3CF-AAA2-458E-A0C6-AB34068D684E}"/>
              </a:ext>
            </a:extLst>
          </p:cNvPr>
          <p:cNvSpPr/>
          <p:nvPr/>
        </p:nvSpPr>
        <p:spPr>
          <a:xfrm>
            <a:off x="558800" y="873760"/>
            <a:ext cx="260096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About Us</a:t>
            </a:r>
          </a:p>
        </p:txBody>
      </p:sp>
      <p:sp>
        <p:nvSpPr>
          <p:cNvPr id="30" name="Rectangle 29">
            <a:extLst>
              <a:ext uri="{FF2B5EF4-FFF2-40B4-BE49-F238E27FC236}">
                <a16:creationId xmlns:a16="http://schemas.microsoft.com/office/drawing/2014/main" id="{D13F0AFC-4F9E-4428-9BCB-6AF20226B5F9}"/>
              </a:ext>
            </a:extLst>
          </p:cNvPr>
          <p:cNvSpPr/>
          <p:nvPr/>
        </p:nvSpPr>
        <p:spPr>
          <a:xfrm>
            <a:off x="4100193" y="0"/>
            <a:ext cx="6507935" cy="769441"/>
          </a:xfrm>
          <a:prstGeom prst="rect">
            <a:avLst/>
          </a:prstGeom>
          <a:noFill/>
        </p:spPr>
        <p:txBody>
          <a:bodyPr wrap="none" lIns="91440" tIns="45720" rIns="91440" bIns="45720">
            <a:spAutoFit/>
          </a:bodyPr>
          <a:lstStyle/>
          <a:p>
            <a:pPr algn="ctr"/>
            <a:r>
              <a:rPr lang="en-US" sz="4400" b="1" cap="none" spc="0" dirty="0">
                <a:ln w="12700">
                  <a:solidFill>
                    <a:schemeClr val="accent5"/>
                  </a:solidFill>
                  <a:prstDash val="solid"/>
                </a:ln>
                <a:solidFill>
                  <a:schemeClr val="tx1">
                    <a:lumMod val="95000"/>
                    <a:lumOff val="5000"/>
                  </a:schemeClr>
                </a:solidFill>
                <a:effectLst>
                  <a:glow rad="63500">
                    <a:schemeClr val="accent2">
                      <a:satMod val="175000"/>
                      <a:alpha val="40000"/>
                    </a:schemeClr>
                  </a:glow>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S.V.N. Chaita</a:t>
            </a:r>
            <a:r>
              <a:rPr lang="en-US" sz="4400" b="1" dirty="0">
                <a:ln w="12700">
                  <a:solidFill>
                    <a:schemeClr val="accent5"/>
                  </a:solidFill>
                  <a:prstDash val="solid"/>
                </a:ln>
                <a:solidFill>
                  <a:schemeClr val="tx1">
                    <a:lumMod val="95000"/>
                    <a:lumOff val="5000"/>
                  </a:schemeClr>
                </a:solidFill>
                <a:effectLst>
                  <a:glow rad="63500">
                    <a:schemeClr val="accent2">
                      <a:satMod val="175000"/>
                      <a:alpha val="40000"/>
                    </a:schemeClr>
                  </a:glow>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 Samastipur</a:t>
            </a:r>
            <a:endParaRPr lang="en-US" sz="4400" b="1" cap="none" spc="0" dirty="0">
              <a:ln w="12700">
                <a:solidFill>
                  <a:schemeClr val="accent5"/>
                </a:solidFill>
                <a:prstDash val="solid"/>
              </a:ln>
              <a:solidFill>
                <a:schemeClr val="tx1">
                  <a:lumMod val="95000"/>
                  <a:lumOff val="5000"/>
                </a:schemeClr>
              </a:solidFill>
              <a:effectLst>
                <a:glow rad="63500">
                  <a:schemeClr val="accent2">
                    <a:satMod val="175000"/>
                    <a:alpha val="40000"/>
                  </a:schemeClr>
                </a:glow>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endParaRPr>
          </a:p>
        </p:txBody>
      </p:sp>
      <p:sp>
        <p:nvSpPr>
          <p:cNvPr id="16" name="Rectangle: Rounded Corners 15">
            <a:extLst>
              <a:ext uri="{FF2B5EF4-FFF2-40B4-BE49-F238E27FC236}">
                <a16:creationId xmlns:a16="http://schemas.microsoft.com/office/drawing/2014/main" id="{251C5BEE-5D5C-45FC-AC9D-E5B183CF06EB}"/>
              </a:ext>
            </a:extLst>
          </p:cNvPr>
          <p:cNvSpPr/>
          <p:nvPr/>
        </p:nvSpPr>
        <p:spPr>
          <a:xfrm>
            <a:off x="558800" y="1706880"/>
            <a:ext cx="2600960" cy="45008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This page contain the all-basic details about the organization. All the services and facilities are listed here.</a:t>
            </a:r>
            <a:endParaRPr lang="en-US" dirty="0"/>
          </a:p>
        </p:txBody>
      </p:sp>
      <p:sp>
        <p:nvSpPr>
          <p:cNvPr id="6" name="TextBox 5">
            <a:extLst>
              <a:ext uri="{FF2B5EF4-FFF2-40B4-BE49-F238E27FC236}">
                <a16:creationId xmlns:a16="http://schemas.microsoft.com/office/drawing/2014/main" id="{4CC3AB02-F4D5-9FA1-C283-834C40CEB106}"/>
              </a:ext>
            </a:extLst>
          </p:cNvPr>
          <p:cNvSpPr txBox="1"/>
          <p:nvPr/>
        </p:nvSpPr>
        <p:spPr>
          <a:xfrm>
            <a:off x="8403066" y="6488668"/>
            <a:ext cx="3324224" cy="369332"/>
          </a:xfrm>
          <a:prstGeom prst="rect">
            <a:avLst/>
          </a:prstGeom>
          <a:noFill/>
        </p:spPr>
        <p:txBody>
          <a:bodyPr wrap="square" rtlCol="0">
            <a:spAutoFit/>
          </a:bodyPr>
          <a:lstStyle/>
          <a:p>
            <a:r>
              <a:rPr lang="en-US" dirty="0">
                <a:latin typeface="Constantia" panose="02030602050306030303" pitchFamily="18" charset="0"/>
              </a:rPr>
              <a:t>Warish Kumar (205220684014)</a:t>
            </a:r>
          </a:p>
        </p:txBody>
      </p:sp>
    </p:spTree>
    <p:extLst>
      <p:ext uri="{BB962C8B-B14F-4D97-AF65-F5344CB8AC3E}">
        <p14:creationId xmlns:p14="http://schemas.microsoft.com/office/powerpoint/2010/main" val="4129825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wipe(left)">
                                      <p:cBhvr>
                                        <p:cTn id="7" dur="500"/>
                                        <p:tgtEl>
                                          <p:spTgt spid="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D642688-381B-4086-8E36-D428F8B51646}"/>
              </a:ext>
            </a:extLst>
          </p:cNvPr>
          <p:cNvPicPr>
            <a:picLocks noChangeAspect="1"/>
          </p:cNvPicPr>
          <p:nvPr/>
        </p:nvPicPr>
        <p:blipFill>
          <a:blip r:embed="rId2"/>
          <a:srcRect/>
          <a:stretch/>
        </p:blipFill>
        <p:spPr>
          <a:xfrm>
            <a:off x="3442149" y="1175190"/>
            <a:ext cx="8426463" cy="4731137"/>
          </a:xfrm>
          <a:prstGeom prst="rect">
            <a:avLst/>
          </a:prstGeom>
          <a:ln>
            <a:noFill/>
          </a:ln>
          <a:effectLst>
            <a:innerShdw blurRad="63500" dist="50800" dir="2700000">
              <a:prstClr val="black">
                <a:alpha val="50000"/>
              </a:prstClr>
            </a:innerShdw>
          </a:effectLst>
        </p:spPr>
      </p:pic>
      <p:sp>
        <p:nvSpPr>
          <p:cNvPr id="14" name="Rectangle: Rounded Corners 13">
            <a:extLst>
              <a:ext uri="{FF2B5EF4-FFF2-40B4-BE49-F238E27FC236}">
                <a16:creationId xmlns:a16="http://schemas.microsoft.com/office/drawing/2014/main" id="{52BEE3CF-AAA2-458E-A0C6-AB34068D684E}"/>
              </a:ext>
            </a:extLst>
          </p:cNvPr>
          <p:cNvSpPr/>
          <p:nvPr/>
        </p:nvSpPr>
        <p:spPr>
          <a:xfrm>
            <a:off x="558800" y="873760"/>
            <a:ext cx="260096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Contact Us</a:t>
            </a:r>
          </a:p>
        </p:txBody>
      </p:sp>
      <p:sp>
        <p:nvSpPr>
          <p:cNvPr id="30" name="Rectangle 29">
            <a:extLst>
              <a:ext uri="{FF2B5EF4-FFF2-40B4-BE49-F238E27FC236}">
                <a16:creationId xmlns:a16="http://schemas.microsoft.com/office/drawing/2014/main" id="{D13F0AFC-4F9E-4428-9BCB-6AF20226B5F9}"/>
              </a:ext>
            </a:extLst>
          </p:cNvPr>
          <p:cNvSpPr/>
          <p:nvPr/>
        </p:nvSpPr>
        <p:spPr>
          <a:xfrm>
            <a:off x="4100193" y="0"/>
            <a:ext cx="6507935" cy="769441"/>
          </a:xfrm>
          <a:prstGeom prst="rect">
            <a:avLst/>
          </a:prstGeom>
          <a:noFill/>
        </p:spPr>
        <p:txBody>
          <a:bodyPr wrap="none" lIns="91440" tIns="45720" rIns="91440" bIns="45720">
            <a:spAutoFit/>
          </a:bodyPr>
          <a:lstStyle/>
          <a:p>
            <a:pPr algn="ctr"/>
            <a:r>
              <a:rPr lang="en-US" sz="4400" b="1" cap="none" spc="0" dirty="0">
                <a:ln w="12700">
                  <a:solidFill>
                    <a:schemeClr val="accent5"/>
                  </a:solidFill>
                  <a:prstDash val="solid"/>
                </a:ln>
                <a:solidFill>
                  <a:schemeClr val="tx1">
                    <a:lumMod val="95000"/>
                    <a:lumOff val="5000"/>
                  </a:schemeClr>
                </a:solidFill>
                <a:effectLst>
                  <a:glow rad="63500">
                    <a:schemeClr val="accent2">
                      <a:satMod val="175000"/>
                      <a:alpha val="40000"/>
                    </a:schemeClr>
                  </a:glow>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S.V.N. Chaita</a:t>
            </a:r>
            <a:r>
              <a:rPr lang="en-US" sz="4400" b="1" dirty="0">
                <a:ln w="12700">
                  <a:solidFill>
                    <a:schemeClr val="accent5"/>
                  </a:solidFill>
                  <a:prstDash val="solid"/>
                </a:ln>
                <a:solidFill>
                  <a:schemeClr val="tx1">
                    <a:lumMod val="95000"/>
                    <a:lumOff val="5000"/>
                  </a:schemeClr>
                </a:solidFill>
                <a:effectLst>
                  <a:glow rad="63500">
                    <a:schemeClr val="accent2">
                      <a:satMod val="175000"/>
                      <a:alpha val="40000"/>
                    </a:schemeClr>
                  </a:glow>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 Samastipur</a:t>
            </a:r>
            <a:endParaRPr lang="en-US" sz="4400" b="1" cap="none" spc="0" dirty="0">
              <a:ln w="12700">
                <a:solidFill>
                  <a:schemeClr val="accent5"/>
                </a:solidFill>
                <a:prstDash val="solid"/>
              </a:ln>
              <a:solidFill>
                <a:schemeClr val="tx1">
                  <a:lumMod val="95000"/>
                  <a:lumOff val="5000"/>
                </a:schemeClr>
              </a:solidFill>
              <a:effectLst>
                <a:glow rad="63500">
                  <a:schemeClr val="accent2">
                    <a:satMod val="175000"/>
                    <a:alpha val="40000"/>
                  </a:schemeClr>
                </a:glow>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endParaRPr>
          </a:p>
        </p:txBody>
      </p:sp>
      <p:sp>
        <p:nvSpPr>
          <p:cNvPr id="16" name="Rectangle: Rounded Corners 15">
            <a:extLst>
              <a:ext uri="{FF2B5EF4-FFF2-40B4-BE49-F238E27FC236}">
                <a16:creationId xmlns:a16="http://schemas.microsoft.com/office/drawing/2014/main" id="{251C5BEE-5D5C-45FC-AC9D-E5B183CF06EB}"/>
              </a:ext>
            </a:extLst>
          </p:cNvPr>
          <p:cNvSpPr/>
          <p:nvPr/>
        </p:nvSpPr>
        <p:spPr>
          <a:xfrm>
            <a:off x="558800" y="1706880"/>
            <a:ext cx="2600960" cy="45008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Through this page anyone can contact to organization for an enquiry. They can also fee their contact detail for communication and also mention their queries.</a:t>
            </a:r>
            <a:endParaRPr lang="en-US" dirty="0"/>
          </a:p>
        </p:txBody>
      </p:sp>
      <p:sp>
        <p:nvSpPr>
          <p:cNvPr id="6" name="TextBox 5">
            <a:extLst>
              <a:ext uri="{FF2B5EF4-FFF2-40B4-BE49-F238E27FC236}">
                <a16:creationId xmlns:a16="http://schemas.microsoft.com/office/drawing/2014/main" id="{843F138B-C4A9-9A91-BB29-36834ABC0EB6}"/>
              </a:ext>
            </a:extLst>
          </p:cNvPr>
          <p:cNvSpPr txBox="1"/>
          <p:nvPr/>
        </p:nvSpPr>
        <p:spPr>
          <a:xfrm>
            <a:off x="8403066" y="6488668"/>
            <a:ext cx="3324224" cy="369332"/>
          </a:xfrm>
          <a:prstGeom prst="rect">
            <a:avLst/>
          </a:prstGeom>
          <a:noFill/>
        </p:spPr>
        <p:txBody>
          <a:bodyPr wrap="square" rtlCol="0">
            <a:spAutoFit/>
          </a:bodyPr>
          <a:lstStyle/>
          <a:p>
            <a:r>
              <a:rPr lang="en-US" dirty="0">
                <a:latin typeface="Constantia" panose="02030602050306030303" pitchFamily="18" charset="0"/>
              </a:rPr>
              <a:t>Warish Kumar (205220684014)</a:t>
            </a:r>
          </a:p>
        </p:txBody>
      </p:sp>
    </p:spTree>
    <p:extLst>
      <p:ext uri="{BB962C8B-B14F-4D97-AF65-F5344CB8AC3E}">
        <p14:creationId xmlns:p14="http://schemas.microsoft.com/office/powerpoint/2010/main" val="328618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wipe(left)">
                                      <p:cBhvr>
                                        <p:cTn id="7" dur="500"/>
                                        <p:tgtEl>
                                          <p:spTgt spid="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2BEE3CF-AAA2-458E-A0C6-AB34068D684E}"/>
              </a:ext>
            </a:extLst>
          </p:cNvPr>
          <p:cNvSpPr/>
          <p:nvPr/>
        </p:nvSpPr>
        <p:spPr>
          <a:xfrm>
            <a:off x="558800" y="873760"/>
            <a:ext cx="260096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New Admission</a:t>
            </a:r>
          </a:p>
        </p:txBody>
      </p:sp>
      <p:sp>
        <p:nvSpPr>
          <p:cNvPr id="30" name="Rectangle 29">
            <a:extLst>
              <a:ext uri="{FF2B5EF4-FFF2-40B4-BE49-F238E27FC236}">
                <a16:creationId xmlns:a16="http://schemas.microsoft.com/office/drawing/2014/main" id="{D13F0AFC-4F9E-4428-9BCB-6AF20226B5F9}"/>
              </a:ext>
            </a:extLst>
          </p:cNvPr>
          <p:cNvSpPr/>
          <p:nvPr/>
        </p:nvSpPr>
        <p:spPr>
          <a:xfrm>
            <a:off x="4100193" y="0"/>
            <a:ext cx="6507935" cy="769441"/>
          </a:xfrm>
          <a:prstGeom prst="rect">
            <a:avLst/>
          </a:prstGeom>
          <a:noFill/>
        </p:spPr>
        <p:txBody>
          <a:bodyPr wrap="none" lIns="91440" tIns="45720" rIns="91440" bIns="45720">
            <a:spAutoFit/>
          </a:bodyPr>
          <a:lstStyle/>
          <a:p>
            <a:pPr algn="ctr"/>
            <a:r>
              <a:rPr lang="en-US" sz="4400" b="1" cap="none" spc="0" dirty="0">
                <a:ln w="12700">
                  <a:solidFill>
                    <a:schemeClr val="accent5"/>
                  </a:solidFill>
                  <a:prstDash val="solid"/>
                </a:ln>
                <a:solidFill>
                  <a:schemeClr val="tx1">
                    <a:lumMod val="95000"/>
                    <a:lumOff val="5000"/>
                  </a:schemeClr>
                </a:solidFill>
                <a:effectLst>
                  <a:glow rad="63500">
                    <a:schemeClr val="accent2">
                      <a:satMod val="175000"/>
                      <a:alpha val="40000"/>
                    </a:schemeClr>
                  </a:glow>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S.V.N. Chaita</a:t>
            </a:r>
            <a:r>
              <a:rPr lang="en-US" sz="4400" b="1" dirty="0">
                <a:ln w="12700">
                  <a:solidFill>
                    <a:schemeClr val="accent5"/>
                  </a:solidFill>
                  <a:prstDash val="solid"/>
                </a:ln>
                <a:solidFill>
                  <a:schemeClr val="tx1">
                    <a:lumMod val="95000"/>
                    <a:lumOff val="5000"/>
                  </a:schemeClr>
                </a:solidFill>
                <a:effectLst>
                  <a:glow rad="63500">
                    <a:schemeClr val="accent2">
                      <a:satMod val="175000"/>
                      <a:alpha val="40000"/>
                    </a:schemeClr>
                  </a:glow>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 Samastipur</a:t>
            </a:r>
            <a:endParaRPr lang="en-US" sz="4400" b="1" cap="none" spc="0" dirty="0">
              <a:ln w="12700">
                <a:solidFill>
                  <a:schemeClr val="accent5"/>
                </a:solidFill>
                <a:prstDash val="solid"/>
              </a:ln>
              <a:solidFill>
                <a:schemeClr val="tx1">
                  <a:lumMod val="95000"/>
                  <a:lumOff val="5000"/>
                </a:schemeClr>
              </a:solidFill>
              <a:effectLst>
                <a:glow rad="63500">
                  <a:schemeClr val="accent2">
                    <a:satMod val="175000"/>
                    <a:alpha val="40000"/>
                  </a:schemeClr>
                </a:glow>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endParaRPr>
          </a:p>
        </p:txBody>
      </p:sp>
      <p:sp>
        <p:nvSpPr>
          <p:cNvPr id="16" name="Rectangle: Rounded Corners 15">
            <a:extLst>
              <a:ext uri="{FF2B5EF4-FFF2-40B4-BE49-F238E27FC236}">
                <a16:creationId xmlns:a16="http://schemas.microsoft.com/office/drawing/2014/main" id="{251C5BEE-5D5C-45FC-AC9D-E5B183CF06EB}"/>
              </a:ext>
            </a:extLst>
          </p:cNvPr>
          <p:cNvSpPr/>
          <p:nvPr/>
        </p:nvSpPr>
        <p:spPr>
          <a:xfrm>
            <a:off x="558800" y="1706880"/>
            <a:ext cx="2600960" cy="45008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 Students can </a:t>
            </a:r>
            <a:r>
              <a:rPr lang="en-US" dirty="0" err="1"/>
              <a:t>SignUp</a:t>
            </a:r>
            <a:r>
              <a:rPr lang="en-US" dirty="0"/>
              <a:t> here to take admission by provide their basic information as Name, Username, Password, Class, Mobile and Admission Fee.</a:t>
            </a:r>
          </a:p>
          <a:p>
            <a:pPr algn="ctr"/>
            <a:endParaRPr lang="en-US" dirty="0"/>
          </a:p>
          <a:p>
            <a:pPr algn="ctr"/>
            <a:endParaRPr lang="en-US" dirty="0"/>
          </a:p>
          <a:p>
            <a:pPr algn="ctr"/>
            <a:endParaRPr lang="en-US" dirty="0"/>
          </a:p>
          <a:p>
            <a:pPr algn="ctr"/>
            <a:endParaRPr lang="en-US" dirty="0"/>
          </a:p>
        </p:txBody>
      </p:sp>
      <p:pic>
        <p:nvPicPr>
          <p:cNvPr id="3" name="Picture 2">
            <a:extLst>
              <a:ext uri="{FF2B5EF4-FFF2-40B4-BE49-F238E27FC236}">
                <a16:creationId xmlns:a16="http://schemas.microsoft.com/office/drawing/2014/main" id="{E1F487B5-2D87-4433-BC3F-A94D8DF71148}"/>
              </a:ext>
            </a:extLst>
          </p:cNvPr>
          <p:cNvPicPr>
            <a:picLocks noChangeAspect="1"/>
          </p:cNvPicPr>
          <p:nvPr/>
        </p:nvPicPr>
        <p:blipFill>
          <a:blip r:embed="rId2"/>
          <a:srcRect/>
          <a:stretch/>
        </p:blipFill>
        <p:spPr>
          <a:xfrm>
            <a:off x="3452308" y="1056760"/>
            <a:ext cx="8436188" cy="4744479"/>
          </a:xfrm>
          <a:prstGeom prst="rect">
            <a:avLst/>
          </a:prstGeom>
          <a:ln>
            <a:noFill/>
          </a:ln>
          <a:effectLst>
            <a:innerShdw blurRad="63500" dist="50800" dir="2700000">
              <a:prstClr val="black">
                <a:alpha val="50000"/>
              </a:prstClr>
            </a:innerShdw>
          </a:effectLst>
        </p:spPr>
      </p:pic>
      <p:sp>
        <p:nvSpPr>
          <p:cNvPr id="6" name="TextBox 5">
            <a:extLst>
              <a:ext uri="{FF2B5EF4-FFF2-40B4-BE49-F238E27FC236}">
                <a16:creationId xmlns:a16="http://schemas.microsoft.com/office/drawing/2014/main" id="{B9198FB6-34E8-64D7-2C33-2B541BCE7D7D}"/>
              </a:ext>
            </a:extLst>
          </p:cNvPr>
          <p:cNvSpPr txBox="1"/>
          <p:nvPr/>
        </p:nvSpPr>
        <p:spPr>
          <a:xfrm>
            <a:off x="8403066" y="6488668"/>
            <a:ext cx="3324224" cy="369332"/>
          </a:xfrm>
          <a:prstGeom prst="rect">
            <a:avLst/>
          </a:prstGeom>
          <a:noFill/>
        </p:spPr>
        <p:txBody>
          <a:bodyPr wrap="square" rtlCol="0">
            <a:spAutoFit/>
          </a:bodyPr>
          <a:lstStyle/>
          <a:p>
            <a:r>
              <a:rPr lang="en-US" dirty="0">
                <a:latin typeface="Constantia" panose="02030602050306030303" pitchFamily="18" charset="0"/>
              </a:rPr>
              <a:t>Warish Kumar (205220684014)</a:t>
            </a:r>
          </a:p>
        </p:txBody>
      </p:sp>
    </p:spTree>
    <p:extLst>
      <p:ext uri="{BB962C8B-B14F-4D97-AF65-F5344CB8AC3E}">
        <p14:creationId xmlns:p14="http://schemas.microsoft.com/office/powerpoint/2010/main" val="641369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0" grpId="0"/>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2BEE3CF-AAA2-458E-A0C6-AB34068D684E}"/>
              </a:ext>
            </a:extLst>
          </p:cNvPr>
          <p:cNvSpPr/>
          <p:nvPr/>
        </p:nvSpPr>
        <p:spPr>
          <a:xfrm>
            <a:off x="558800" y="873760"/>
            <a:ext cx="260096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Admin Dashboard</a:t>
            </a:r>
          </a:p>
        </p:txBody>
      </p:sp>
      <p:sp>
        <p:nvSpPr>
          <p:cNvPr id="30" name="Rectangle 29">
            <a:extLst>
              <a:ext uri="{FF2B5EF4-FFF2-40B4-BE49-F238E27FC236}">
                <a16:creationId xmlns:a16="http://schemas.microsoft.com/office/drawing/2014/main" id="{D13F0AFC-4F9E-4428-9BCB-6AF20226B5F9}"/>
              </a:ext>
            </a:extLst>
          </p:cNvPr>
          <p:cNvSpPr/>
          <p:nvPr/>
        </p:nvSpPr>
        <p:spPr>
          <a:xfrm>
            <a:off x="4100193" y="0"/>
            <a:ext cx="6507935" cy="769441"/>
          </a:xfrm>
          <a:prstGeom prst="rect">
            <a:avLst/>
          </a:prstGeom>
          <a:noFill/>
        </p:spPr>
        <p:txBody>
          <a:bodyPr wrap="none" lIns="91440" tIns="45720" rIns="91440" bIns="45720">
            <a:spAutoFit/>
          </a:bodyPr>
          <a:lstStyle/>
          <a:p>
            <a:pPr algn="ctr"/>
            <a:r>
              <a:rPr lang="en-US" sz="4400" b="1" cap="none" spc="0" dirty="0">
                <a:ln w="12700">
                  <a:solidFill>
                    <a:schemeClr val="accent5"/>
                  </a:solidFill>
                  <a:prstDash val="solid"/>
                </a:ln>
                <a:solidFill>
                  <a:schemeClr val="tx1">
                    <a:lumMod val="95000"/>
                    <a:lumOff val="5000"/>
                  </a:schemeClr>
                </a:solidFill>
                <a:effectLst>
                  <a:glow rad="63500">
                    <a:schemeClr val="accent2">
                      <a:satMod val="175000"/>
                      <a:alpha val="40000"/>
                    </a:schemeClr>
                  </a:glow>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S.V.N. Chaita</a:t>
            </a:r>
            <a:r>
              <a:rPr lang="en-US" sz="4400" b="1" dirty="0">
                <a:ln w="12700">
                  <a:solidFill>
                    <a:schemeClr val="accent5"/>
                  </a:solidFill>
                  <a:prstDash val="solid"/>
                </a:ln>
                <a:solidFill>
                  <a:schemeClr val="tx1">
                    <a:lumMod val="95000"/>
                    <a:lumOff val="5000"/>
                  </a:schemeClr>
                </a:solidFill>
                <a:effectLst>
                  <a:glow rad="63500">
                    <a:schemeClr val="accent2">
                      <a:satMod val="175000"/>
                      <a:alpha val="40000"/>
                    </a:schemeClr>
                  </a:glow>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 Samastipur</a:t>
            </a:r>
            <a:endParaRPr lang="en-US" sz="4400" b="1" cap="none" spc="0" dirty="0">
              <a:ln w="12700">
                <a:solidFill>
                  <a:schemeClr val="accent5"/>
                </a:solidFill>
                <a:prstDash val="solid"/>
              </a:ln>
              <a:solidFill>
                <a:schemeClr val="tx1">
                  <a:lumMod val="95000"/>
                  <a:lumOff val="5000"/>
                </a:schemeClr>
              </a:solidFill>
              <a:effectLst>
                <a:glow rad="63500">
                  <a:schemeClr val="accent2">
                    <a:satMod val="175000"/>
                    <a:alpha val="40000"/>
                  </a:schemeClr>
                </a:glow>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endParaRPr>
          </a:p>
        </p:txBody>
      </p:sp>
      <p:sp>
        <p:nvSpPr>
          <p:cNvPr id="16" name="Rectangle: Rounded Corners 15">
            <a:extLst>
              <a:ext uri="{FF2B5EF4-FFF2-40B4-BE49-F238E27FC236}">
                <a16:creationId xmlns:a16="http://schemas.microsoft.com/office/drawing/2014/main" id="{251C5BEE-5D5C-45FC-AC9D-E5B183CF06EB}"/>
              </a:ext>
            </a:extLst>
          </p:cNvPr>
          <p:cNvSpPr/>
          <p:nvPr/>
        </p:nvSpPr>
        <p:spPr>
          <a:xfrm>
            <a:off x="558800" y="1706880"/>
            <a:ext cx="2600960" cy="45008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Admin have full right to manage all the data of Teachers, Students and the fee of both. Even he can add teacher, student particularly. All pending status can be approved by an Admin</a:t>
            </a:r>
          </a:p>
          <a:p>
            <a:pPr algn="ctr"/>
            <a:endParaRPr lang="en-US" dirty="0"/>
          </a:p>
          <a:p>
            <a:pPr algn="ctr"/>
            <a:endParaRPr lang="en-US" dirty="0"/>
          </a:p>
        </p:txBody>
      </p:sp>
      <p:pic>
        <p:nvPicPr>
          <p:cNvPr id="4" name="Picture 3">
            <a:extLst>
              <a:ext uri="{FF2B5EF4-FFF2-40B4-BE49-F238E27FC236}">
                <a16:creationId xmlns:a16="http://schemas.microsoft.com/office/drawing/2014/main" id="{128B0D87-87AB-4142-ABC9-3A47CCFD0173}"/>
              </a:ext>
            </a:extLst>
          </p:cNvPr>
          <p:cNvPicPr>
            <a:picLocks noChangeAspect="1"/>
          </p:cNvPicPr>
          <p:nvPr/>
        </p:nvPicPr>
        <p:blipFill>
          <a:blip r:embed="rId2"/>
          <a:stretch>
            <a:fillRect/>
          </a:stretch>
        </p:blipFill>
        <p:spPr>
          <a:xfrm>
            <a:off x="3452308" y="1198561"/>
            <a:ext cx="8436188" cy="4745356"/>
          </a:xfrm>
          <a:prstGeom prst="rect">
            <a:avLst/>
          </a:prstGeom>
        </p:spPr>
      </p:pic>
      <p:sp>
        <p:nvSpPr>
          <p:cNvPr id="6" name="TextBox 5">
            <a:extLst>
              <a:ext uri="{FF2B5EF4-FFF2-40B4-BE49-F238E27FC236}">
                <a16:creationId xmlns:a16="http://schemas.microsoft.com/office/drawing/2014/main" id="{67D41C7A-2B2A-6529-BB66-FF9EC86D9737}"/>
              </a:ext>
            </a:extLst>
          </p:cNvPr>
          <p:cNvSpPr txBox="1"/>
          <p:nvPr/>
        </p:nvSpPr>
        <p:spPr>
          <a:xfrm>
            <a:off x="8403066" y="6488668"/>
            <a:ext cx="3324224" cy="369332"/>
          </a:xfrm>
          <a:prstGeom prst="rect">
            <a:avLst/>
          </a:prstGeom>
          <a:noFill/>
        </p:spPr>
        <p:txBody>
          <a:bodyPr wrap="square" rtlCol="0">
            <a:spAutoFit/>
          </a:bodyPr>
          <a:lstStyle/>
          <a:p>
            <a:r>
              <a:rPr lang="en-US" dirty="0">
                <a:latin typeface="Constantia" panose="02030602050306030303" pitchFamily="18" charset="0"/>
              </a:rPr>
              <a:t>Warish Kumar (205220684014)</a:t>
            </a:r>
          </a:p>
        </p:txBody>
      </p:sp>
    </p:spTree>
    <p:extLst>
      <p:ext uri="{BB962C8B-B14F-4D97-AF65-F5344CB8AC3E}">
        <p14:creationId xmlns:p14="http://schemas.microsoft.com/office/powerpoint/2010/main" val="2710492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wipe(left)">
                                      <p:cBhvr>
                                        <p:cTn id="7" dur="500"/>
                                        <p:tgtEl>
                                          <p:spTgt spid="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2BEE3CF-AAA2-458E-A0C6-AB34068D684E}"/>
              </a:ext>
            </a:extLst>
          </p:cNvPr>
          <p:cNvSpPr/>
          <p:nvPr/>
        </p:nvSpPr>
        <p:spPr>
          <a:xfrm>
            <a:off x="558800" y="873760"/>
            <a:ext cx="260096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Attendance</a:t>
            </a:r>
          </a:p>
        </p:txBody>
      </p:sp>
      <p:sp>
        <p:nvSpPr>
          <p:cNvPr id="30" name="Rectangle 29">
            <a:extLst>
              <a:ext uri="{FF2B5EF4-FFF2-40B4-BE49-F238E27FC236}">
                <a16:creationId xmlns:a16="http://schemas.microsoft.com/office/drawing/2014/main" id="{D13F0AFC-4F9E-4428-9BCB-6AF20226B5F9}"/>
              </a:ext>
            </a:extLst>
          </p:cNvPr>
          <p:cNvSpPr/>
          <p:nvPr/>
        </p:nvSpPr>
        <p:spPr>
          <a:xfrm>
            <a:off x="4100193" y="0"/>
            <a:ext cx="6507935" cy="769441"/>
          </a:xfrm>
          <a:prstGeom prst="rect">
            <a:avLst/>
          </a:prstGeom>
          <a:noFill/>
        </p:spPr>
        <p:txBody>
          <a:bodyPr wrap="none" lIns="91440" tIns="45720" rIns="91440" bIns="45720">
            <a:spAutoFit/>
          </a:bodyPr>
          <a:lstStyle/>
          <a:p>
            <a:pPr algn="ctr"/>
            <a:r>
              <a:rPr lang="en-US" sz="4400" b="1" cap="none" spc="0" dirty="0">
                <a:ln w="12700">
                  <a:solidFill>
                    <a:schemeClr val="accent5"/>
                  </a:solidFill>
                  <a:prstDash val="solid"/>
                </a:ln>
                <a:solidFill>
                  <a:schemeClr val="tx1">
                    <a:lumMod val="95000"/>
                    <a:lumOff val="5000"/>
                  </a:schemeClr>
                </a:solidFill>
                <a:effectLst>
                  <a:glow rad="63500">
                    <a:schemeClr val="accent2">
                      <a:satMod val="175000"/>
                      <a:alpha val="40000"/>
                    </a:schemeClr>
                  </a:glow>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S.V.N. Chaita</a:t>
            </a:r>
            <a:r>
              <a:rPr lang="en-US" sz="4400" b="1" dirty="0">
                <a:ln w="12700">
                  <a:solidFill>
                    <a:schemeClr val="accent5"/>
                  </a:solidFill>
                  <a:prstDash val="solid"/>
                </a:ln>
                <a:solidFill>
                  <a:schemeClr val="tx1">
                    <a:lumMod val="95000"/>
                    <a:lumOff val="5000"/>
                  </a:schemeClr>
                </a:solidFill>
                <a:effectLst>
                  <a:glow rad="63500">
                    <a:schemeClr val="accent2">
                      <a:satMod val="175000"/>
                      <a:alpha val="40000"/>
                    </a:schemeClr>
                  </a:glow>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 Samastipur</a:t>
            </a:r>
            <a:endParaRPr lang="en-US" sz="4400" b="1" cap="none" spc="0" dirty="0">
              <a:ln w="12700">
                <a:solidFill>
                  <a:schemeClr val="accent5"/>
                </a:solidFill>
                <a:prstDash val="solid"/>
              </a:ln>
              <a:solidFill>
                <a:schemeClr val="tx1">
                  <a:lumMod val="95000"/>
                  <a:lumOff val="5000"/>
                </a:schemeClr>
              </a:solidFill>
              <a:effectLst>
                <a:glow rad="63500">
                  <a:schemeClr val="accent2">
                    <a:satMod val="175000"/>
                    <a:alpha val="40000"/>
                  </a:schemeClr>
                </a:glow>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endParaRPr>
          </a:p>
        </p:txBody>
      </p:sp>
      <p:sp>
        <p:nvSpPr>
          <p:cNvPr id="16" name="Rectangle: Rounded Corners 15">
            <a:extLst>
              <a:ext uri="{FF2B5EF4-FFF2-40B4-BE49-F238E27FC236}">
                <a16:creationId xmlns:a16="http://schemas.microsoft.com/office/drawing/2014/main" id="{251C5BEE-5D5C-45FC-AC9D-E5B183CF06EB}"/>
              </a:ext>
            </a:extLst>
          </p:cNvPr>
          <p:cNvSpPr/>
          <p:nvPr/>
        </p:nvSpPr>
        <p:spPr>
          <a:xfrm>
            <a:off x="558800" y="1706880"/>
            <a:ext cx="2600960" cy="45008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Admin can see who is present or not present in class. He can mark the attendance of any students and view the attendance as required.</a:t>
            </a:r>
          </a:p>
          <a:p>
            <a:pPr algn="ctr"/>
            <a:endParaRPr lang="en-US" dirty="0"/>
          </a:p>
          <a:p>
            <a:pPr algn="ctr"/>
            <a:endParaRPr lang="en-US" dirty="0"/>
          </a:p>
          <a:p>
            <a:pPr algn="ctr"/>
            <a:endParaRPr lang="en-US" dirty="0"/>
          </a:p>
        </p:txBody>
      </p:sp>
      <p:pic>
        <p:nvPicPr>
          <p:cNvPr id="3" name="Picture 2">
            <a:extLst>
              <a:ext uri="{FF2B5EF4-FFF2-40B4-BE49-F238E27FC236}">
                <a16:creationId xmlns:a16="http://schemas.microsoft.com/office/drawing/2014/main" id="{5283ABD0-A6C7-49E5-98B3-F2F4C16DE4E5}"/>
              </a:ext>
            </a:extLst>
          </p:cNvPr>
          <p:cNvPicPr>
            <a:picLocks noChangeAspect="1"/>
          </p:cNvPicPr>
          <p:nvPr/>
        </p:nvPicPr>
        <p:blipFill>
          <a:blip r:embed="rId2"/>
          <a:stretch>
            <a:fillRect/>
          </a:stretch>
        </p:blipFill>
        <p:spPr>
          <a:xfrm>
            <a:off x="3452309" y="1269364"/>
            <a:ext cx="8436187" cy="4745355"/>
          </a:xfrm>
          <a:prstGeom prst="rect">
            <a:avLst/>
          </a:prstGeom>
        </p:spPr>
      </p:pic>
      <p:sp>
        <p:nvSpPr>
          <p:cNvPr id="6" name="TextBox 5">
            <a:extLst>
              <a:ext uri="{FF2B5EF4-FFF2-40B4-BE49-F238E27FC236}">
                <a16:creationId xmlns:a16="http://schemas.microsoft.com/office/drawing/2014/main" id="{4B48D137-11E9-847F-1D3B-54899D33118C}"/>
              </a:ext>
            </a:extLst>
          </p:cNvPr>
          <p:cNvSpPr txBox="1"/>
          <p:nvPr/>
        </p:nvSpPr>
        <p:spPr>
          <a:xfrm>
            <a:off x="8403066" y="6488668"/>
            <a:ext cx="3324224" cy="369332"/>
          </a:xfrm>
          <a:prstGeom prst="rect">
            <a:avLst/>
          </a:prstGeom>
          <a:noFill/>
        </p:spPr>
        <p:txBody>
          <a:bodyPr wrap="square" rtlCol="0">
            <a:spAutoFit/>
          </a:bodyPr>
          <a:lstStyle/>
          <a:p>
            <a:r>
              <a:rPr lang="en-US" dirty="0">
                <a:latin typeface="Constantia" panose="02030602050306030303" pitchFamily="18" charset="0"/>
              </a:rPr>
              <a:t>Warish Kumar (205220684014)</a:t>
            </a:r>
          </a:p>
        </p:txBody>
      </p:sp>
    </p:spTree>
    <p:extLst>
      <p:ext uri="{BB962C8B-B14F-4D97-AF65-F5344CB8AC3E}">
        <p14:creationId xmlns:p14="http://schemas.microsoft.com/office/powerpoint/2010/main" val="34395746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0" grpId="0"/>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183726-80C5-4974-96EC-AEA72A023EAC}"/>
              </a:ext>
            </a:extLst>
          </p:cNvPr>
          <p:cNvSpPr/>
          <p:nvPr/>
        </p:nvSpPr>
        <p:spPr>
          <a:xfrm>
            <a:off x="1486614" y="554217"/>
            <a:ext cx="8809015" cy="1015663"/>
          </a:xfrm>
          <a:prstGeom prst="rect">
            <a:avLst/>
          </a:prstGeom>
          <a:noFill/>
        </p:spPr>
        <p:txBody>
          <a:bodyPr wrap="none" lIns="91440" tIns="45720" rIns="91440" bIns="45720">
            <a:spAutoFit/>
          </a:bodyPr>
          <a:lstStyle/>
          <a:p>
            <a:pPr algn="ctr"/>
            <a:r>
              <a:rPr lang="en-US" sz="6000" b="1" cap="none" spc="0" dirty="0">
                <a:ln w="12700">
                  <a:solidFill>
                    <a:schemeClr val="accent5"/>
                  </a:solidFill>
                  <a:prstDash val="solid"/>
                </a:ln>
                <a:solidFill>
                  <a:schemeClr val="tx1">
                    <a:lumMod val="95000"/>
                    <a:lumOff val="5000"/>
                  </a:schemeClr>
                </a:solidFill>
                <a:effectLst>
                  <a:glow rad="63500">
                    <a:schemeClr val="accent2">
                      <a:satMod val="175000"/>
                      <a:alpha val="40000"/>
                    </a:schemeClr>
                  </a:glow>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S.V.N. Chaita</a:t>
            </a:r>
            <a:r>
              <a:rPr lang="en-US" sz="6000" b="1" dirty="0">
                <a:ln w="12700">
                  <a:solidFill>
                    <a:schemeClr val="accent5"/>
                  </a:solidFill>
                  <a:prstDash val="solid"/>
                </a:ln>
                <a:solidFill>
                  <a:schemeClr val="tx1">
                    <a:lumMod val="95000"/>
                    <a:lumOff val="5000"/>
                  </a:schemeClr>
                </a:solidFill>
                <a:effectLst>
                  <a:glow rad="63500">
                    <a:schemeClr val="accent2">
                      <a:satMod val="175000"/>
                      <a:alpha val="40000"/>
                    </a:schemeClr>
                  </a:glow>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 Samastipur</a:t>
            </a:r>
            <a:endParaRPr lang="en-US" sz="6000" b="1" cap="none" spc="0" dirty="0">
              <a:ln w="12700">
                <a:solidFill>
                  <a:schemeClr val="accent5"/>
                </a:solidFill>
                <a:prstDash val="solid"/>
              </a:ln>
              <a:solidFill>
                <a:schemeClr val="tx1">
                  <a:lumMod val="95000"/>
                  <a:lumOff val="5000"/>
                </a:schemeClr>
              </a:solidFill>
              <a:effectLst>
                <a:glow rad="63500">
                  <a:schemeClr val="accent2">
                    <a:satMod val="175000"/>
                    <a:alpha val="40000"/>
                  </a:schemeClr>
                </a:glow>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endParaRPr>
          </a:p>
        </p:txBody>
      </p:sp>
      <p:pic>
        <p:nvPicPr>
          <p:cNvPr id="5" name="Picture 4" descr="A picture containing text, sign&#10;&#10;Description automatically generated">
            <a:extLst>
              <a:ext uri="{FF2B5EF4-FFF2-40B4-BE49-F238E27FC236}">
                <a16:creationId xmlns:a16="http://schemas.microsoft.com/office/drawing/2014/main" id="{198CCDB2-C633-470F-81B4-3D476AAAA9C2}"/>
              </a:ext>
            </a:extLst>
          </p:cNvPr>
          <p:cNvPicPr>
            <a:picLocks noChangeAspect="1"/>
          </p:cNvPicPr>
          <p:nvPr/>
        </p:nvPicPr>
        <p:blipFill>
          <a:blip r:embed="rId2"/>
          <a:stretch>
            <a:fillRect/>
          </a:stretch>
        </p:blipFill>
        <p:spPr>
          <a:xfrm>
            <a:off x="4527009" y="2485827"/>
            <a:ext cx="2944467" cy="806784"/>
          </a:xfrm>
          <a:prstGeom prst="rect">
            <a:avLst/>
          </a:prstGeom>
        </p:spPr>
      </p:pic>
      <p:sp>
        <p:nvSpPr>
          <p:cNvPr id="6" name="TextBox 5">
            <a:extLst>
              <a:ext uri="{FF2B5EF4-FFF2-40B4-BE49-F238E27FC236}">
                <a16:creationId xmlns:a16="http://schemas.microsoft.com/office/drawing/2014/main" id="{493618E1-36A9-4C5B-8AA9-978FD6F1D3CE}"/>
              </a:ext>
            </a:extLst>
          </p:cNvPr>
          <p:cNvSpPr txBox="1"/>
          <p:nvPr/>
        </p:nvSpPr>
        <p:spPr>
          <a:xfrm>
            <a:off x="3647378" y="3809452"/>
            <a:ext cx="5227983" cy="1477328"/>
          </a:xfrm>
          <a:prstGeom prst="rect">
            <a:avLst/>
          </a:prstGeom>
          <a:noFill/>
          <a:ln>
            <a:solidFill>
              <a:schemeClr val="bg1">
                <a:lumMod val="75000"/>
              </a:schemeClr>
            </a:solidFill>
          </a:ln>
        </p:spPr>
        <p:txBody>
          <a:bodyPr wrap="square" rtlCol="0">
            <a:spAutoFit/>
          </a:bodyPr>
          <a:lstStyle/>
          <a:p>
            <a:r>
              <a:rPr lang="en-US" b="1" dirty="0">
                <a:latin typeface="Times New Roman" panose="02020603050405020304" pitchFamily="18" charset="0"/>
                <a:cs typeface="Times New Roman" panose="02020603050405020304" pitchFamily="18" charset="0"/>
              </a:rPr>
              <a:t>Faculty of Computer Application (</a:t>
            </a:r>
            <a:r>
              <a:rPr lang="en-US" b="1" dirty="0" err="1">
                <a:latin typeface="Times New Roman" panose="02020603050405020304" pitchFamily="18" charset="0"/>
                <a:cs typeface="Times New Roman" panose="02020603050405020304" pitchFamily="18" charset="0"/>
              </a:rPr>
              <a:t>FoCA</a:t>
            </a:r>
            <a:r>
              <a:rPr lang="en-US" b="1" dirty="0">
                <a:latin typeface="Times New Roman" panose="02020603050405020304" pitchFamily="18" charset="0"/>
                <a:cs typeface="Times New Roman" panose="02020603050405020304" pitchFamily="18" charset="0"/>
              </a:rPr>
              <a:t>)</a:t>
            </a:r>
          </a:p>
          <a:p>
            <a:endParaRPr lang="en-US" dirty="0"/>
          </a:p>
          <a:p>
            <a:r>
              <a:rPr lang="en-US" dirty="0"/>
              <a:t>Project Completed Under Guidance of </a:t>
            </a:r>
          </a:p>
          <a:p>
            <a:pPr marL="285750" indent="-285750">
              <a:buFontTx/>
              <a:buChar char="-"/>
            </a:pPr>
            <a:r>
              <a:rPr lang="en-US" b="1" dirty="0"/>
              <a:t>Internal Guide: </a:t>
            </a:r>
            <a:r>
              <a:rPr lang="en-US" dirty="0"/>
              <a:t>Ashwin Dobariya</a:t>
            </a:r>
          </a:p>
          <a:p>
            <a:pPr marL="285750" indent="-285750">
              <a:buFontTx/>
              <a:buChar char="-"/>
            </a:pPr>
            <a:r>
              <a:rPr lang="en-US" b="1" dirty="0"/>
              <a:t>External Guide: </a:t>
            </a:r>
            <a:r>
              <a:rPr lang="en-US" dirty="0"/>
              <a:t>Abhishek </a:t>
            </a:r>
            <a:r>
              <a:rPr lang="en-US" dirty="0" err="1"/>
              <a:t>Pujara</a:t>
            </a:r>
            <a:endParaRPr lang="en-US" dirty="0"/>
          </a:p>
        </p:txBody>
      </p:sp>
      <p:sp>
        <p:nvSpPr>
          <p:cNvPr id="8" name="Rectangle: Rounded Corners 7">
            <a:extLst>
              <a:ext uri="{FF2B5EF4-FFF2-40B4-BE49-F238E27FC236}">
                <a16:creationId xmlns:a16="http://schemas.microsoft.com/office/drawing/2014/main" id="{BD3B7A7F-AE3C-4F7C-B0A9-38D7CD6D118E}"/>
              </a:ext>
            </a:extLst>
          </p:cNvPr>
          <p:cNvSpPr/>
          <p:nvPr/>
        </p:nvSpPr>
        <p:spPr>
          <a:xfrm>
            <a:off x="2895600" y="5435855"/>
            <a:ext cx="6400800" cy="738909"/>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Project Prepared By: </a:t>
            </a:r>
            <a:r>
              <a:rPr lang="en-US" b="1" dirty="0">
                <a:solidFill>
                  <a:schemeClr val="tx1"/>
                </a:solidFill>
              </a:rPr>
              <a:t>Warish Kumar </a:t>
            </a:r>
            <a:r>
              <a:rPr lang="en-US" dirty="0">
                <a:solidFill>
                  <a:schemeClr val="tx1"/>
                </a:solidFill>
              </a:rPr>
              <a:t>(205220694014)</a:t>
            </a:r>
          </a:p>
        </p:txBody>
      </p:sp>
      <p:sp>
        <p:nvSpPr>
          <p:cNvPr id="7" name="TextBox 6">
            <a:extLst>
              <a:ext uri="{FF2B5EF4-FFF2-40B4-BE49-F238E27FC236}">
                <a16:creationId xmlns:a16="http://schemas.microsoft.com/office/drawing/2014/main" id="{3ED129C0-F7E1-61D6-329E-206398213D3C}"/>
              </a:ext>
            </a:extLst>
          </p:cNvPr>
          <p:cNvSpPr txBox="1"/>
          <p:nvPr/>
        </p:nvSpPr>
        <p:spPr>
          <a:xfrm>
            <a:off x="8403066" y="6488668"/>
            <a:ext cx="3324224" cy="369332"/>
          </a:xfrm>
          <a:prstGeom prst="rect">
            <a:avLst/>
          </a:prstGeom>
          <a:noFill/>
        </p:spPr>
        <p:txBody>
          <a:bodyPr wrap="square" rtlCol="0">
            <a:spAutoFit/>
          </a:bodyPr>
          <a:lstStyle/>
          <a:p>
            <a:r>
              <a:rPr lang="en-US" dirty="0">
                <a:latin typeface="Constantia" panose="02030602050306030303" pitchFamily="18" charset="0"/>
              </a:rPr>
              <a:t>Warish Kumar (205220684014)</a:t>
            </a:r>
          </a:p>
        </p:txBody>
      </p:sp>
    </p:spTree>
    <p:extLst>
      <p:ext uri="{BB962C8B-B14F-4D97-AF65-F5344CB8AC3E}">
        <p14:creationId xmlns:p14="http://schemas.microsoft.com/office/powerpoint/2010/main" val="73995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2BEE3CF-AAA2-458E-A0C6-AB34068D684E}"/>
              </a:ext>
            </a:extLst>
          </p:cNvPr>
          <p:cNvSpPr/>
          <p:nvPr/>
        </p:nvSpPr>
        <p:spPr>
          <a:xfrm>
            <a:off x="558800" y="873760"/>
            <a:ext cx="260096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Fee Management</a:t>
            </a:r>
          </a:p>
        </p:txBody>
      </p:sp>
      <p:sp>
        <p:nvSpPr>
          <p:cNvPr id="30" name="Rectangle 29">
            <a:extLst>
              <a:ext uri="{FF2B5EF4-FFF2-40B4-BE49-F238E27FC236}">
                <a16:creationId xmlns:a16="http://schemas.microsoft.com/office/drawing/2014/main" id="{D13F0AFC-4F9E-4428-9BCB-6AF20226B5F9}"/>
              </a:ext>
            </a:extLst>
          </p:cNvPr>
          <p:cNvSpPr/>
          <p:nvPr/>
        </p:nvSpPr>
        <p:spPr>
          <a:xfrm>
            <a:off x="4100193" y="0"/>
            <a:ext cx="6507935" cy="769441"/>
          </a:xfrm>
          <a:prstGeom prst="rect">
            <a:avLst/>
          </a:prstGeom>
          <a:noFill/>
        </p:spPr>
        <p:txBody>
          <a:bodyPr wrap="none" lIns="91440" tIns="45720" rIns="91440" bIns="45720">
            <a:spAutoFit/>
          </a:bodyPr>
          <a:lstStyle/>
          <a:p>
            <a:pPr algn="ctr"/>
            <a:r>
              <a:rPr lang="en-US" sz="4400" b="1" cap="none" spc="0" dirty="0">
                <a:ln w="12700">
                  <a:solidFill>
                    <a:schemeClr val="accent5"/>
                  </a:solidFill>
                  <a:prstDash val="solid"/>
                </a:ln>
                <a:solidFill>
                  <a:schemeClr val="tx1">
                    <a:lumMod val="95000"/>
                    <a:lumOff val="5000"/>
                  </a:schemeClr>
                </a:solidFill>
                <a:effectLst>
                  <a:glow rad="63500">
                    <a:schemeClr val="accent2">
                      <a:satMod val="175000"/>
                      <a:alpha val="40000"/>
                    </a:schemeClr>
                  </a:glow>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S.V.N. Chaita</a:t>
            </a:r>
            <a:r>
              <a:rPr lang="en-US" sz="4400" b="1" dirty="0">
                <a:ln w="12700">
                  <a:solidFill>
                    <a:schemeClr val="accent5"/>
                  </a:solidFill>
                  <a:prstDash val="solid"/>
                </a:ln>
                <a:solidFill>
                  <a:schemeClr val="tx1">
                    <a:lumMod val="95000"/>
                    <a:lumOff val="5000"/>
                  </a:schemeClr>
                </a:solidFill>
                <a:effectLst>
                  <a:glow rad="63500">
                    <a:schemeClr val="accent2">
                      <a:satMod val="175000"/>
                      <a:alpha val="40000"/>
                    </a:schemeClr>
                  </a:glow>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 Samastipur</a:t>
            </a:r>
            <a:endParaRPr lang="en-US" sz="4400" b="1" cap="none" spc="0" dirty="0">
              <a:ln w="12700">
                <a:solidFill>
                  <a:schemeClr val="accent5"/>
                </a:solidFill>
                <a:prstDash val="solid"/>
              </a:ln>
              <a:solidFill>
                <a:schemeClr val="tx1">
                  <a:lumMod val="95000"/>
                  <a:lumOff val="5000"/>
                </a:schemeClr>
              </a:solidFill>
              <a:effectLst>
                <a:glow rad="63500">
                  <a:schemeClr val="accent2">
                    <a:satMod val="175000"/>
                    <a:alpha val="40000"/>
                  </a:schemeClr>
                </a:glow>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endParaRPr>
          </a:p>
        </p:txBody>
      </p:sp>
      <p:sp>
        <p:nvSpPr>
          <p:cNvPr id="16" name="Rectangle: Rounded Corners 15">
            <a:extLst>
              <a:ext uri="{FF2B5EF4-FFF2-40B4-BE49-F238E27FC236}">
                <a16:creationId xmlns:a16="http://schemas.microsoft.com/office/drawing/2014/main" id="{251C5BEE-5D5C-45FC-AC9D-E5B183CF06EB}"/>
              </a:ext>
            </a:extLst>
          </p:cNvPr>
          <p:cNvSpPr/>
          <p:nvPr/>
        </p:nvSpPr>
        <p:spPr>
          <a:xfrm>
            <a:off x="558800" y="1706880"/>
            <a:ext cx="2600960" cy="45008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Admin can view the all-pending fee of Students from respective classes. And he can manage the fee management accordingly.</a:t>
            </a:r>
          </a:p>
          <a:p>
            <a:pPr algn="ctr"/>
            <a:endParaRPr lang="en-US" dirty="0"/>
          </a:p>
          <a:p>
            <a:pPr algn="ctr"/>
            <a:endParaRPr lang="en-US" dirty="0"/>
          </a:p>
        </p:txBody>
      </p:sp>
      <p:pic>
        <p:nvPicPr>
          <p:cNvPr id="3" name="Picture 2">
            <a:extLst>
              <a:ext uri="{FF2B5EF4-FFF2-40B4-BE49-F238E27FC236}">
                <a16:creationId xmlns:a16="http://schemas.microsoft.com/office/drawing/2014/main" id="{5283ABD0-A6C7-49E5-98B3-F2F4C16DE4E5}"/>
              </a:ext>
            </a:extLst>
          </p:cNvPr>
          <p:cNvPicPr>
            <a:picLocks noChangeAspect="1"/>
          </p:cNvPicPr>
          <p:nvPr/>
        </p:nvPicPr>
        <p:blipFill>
          <a:blip r:embed="rId2"/>
          <a:srcRect/>
          <a:stretch/>
        </p:blipFill>
        <p:spPr>
          <a:xfrm>
            <a:off x="3452309" y="1269364"/>
            <a:ext cx="8436186" cy="4745355"/>
          </a:xfrm>
          <a:prstGeom prst="rect">
            <a:avLst/>
          </a:prstGeom>
        </p:spPr>
      </p:pic>
      <p:sp>
        <p:nvSpPr>
          <p:cNvPr id="6" name="TextBox 5">
            <a:extLst>
              <a:ext uri="{FF2B5EF4-FFF2-40B4-BE49-F238E27FC236}">
                <a16:creationId xmlns:a16="http://schemas.microsoft.com/office/drawing/2014/main" id="{80C89732-BD74-19A0-F6C9-96C721F998B1}"/>
              </a:ext>
            </a:extLst>
          </p:cNvPr>
          <p:cNvSpPr txBox="1"/>
          <p:nvPr/>
        </p:nvSpPr>
        <p:spPr>
          <a:xfrm>
            <a:off x="8403066" y="6488668"/>
            <a:ext cx="3324224" cy="369332"/>
          </a:xfrm>
          <a:prstGeom prst="rect">
            <a:avLst/>
          </a:prstGeom>
          <a:noFill/>
        </p:spPr>
        <p:txBody>
          <a:bodyPr wrap="square" rtlCol="0">
            <a:spAutoFit/>
          </a:bodyPr>
          <a:lstStyle/>
          <a:p>
            <a:r>
              <a:rPr lang="en-US" dirty="0">
                <a:latin typeface="Constantia" panose="02030602050306030303" pitchFamily="18" charset="0"/>
              </a:rPr>
              <a:t>Warish Kumar (205220684014)</a:t>
            </a:r>
          </a:p>
        </p:txBody>
      </p:sp>
    </p:spTree>
    <p:extLst>
      <p:ext uri="{BB962C8B-B14F-4D97-AF65-F5344CB8AC3E}">
        <p14:creationId xmlns:p14="http://schemas.microsoft.com/office/powerpoint/2010/main" val="1191863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0" grpId="0"/>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2BEE3CF-AAA2-458E-A0C6-AB34068D684E}"/>
              </a:ext>
            </a:extLst>
          </p:cNvPr>
          <p:cNvSpPr/>
          <p:nvPr/>
        </p:nvSpPr>
        <p:spPr>
          <a:xfrm>
            <a:off x="111760" y="873760"/>
            <a:ext cx="318008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Notice/Announcement </a:t>
            </a:r>
          </a:p>
        </p:txBody>
      </p:sp>
      <p:sp>
        <p:nvSpPr>
          <p:cNvPr id="30" name="Rectangle 29">
            <a:extLst>
              <a:ext uri="{FF2B5EF4-FFF2-40B4-BE49-F238E27FC236}">
                <a16:creationId xmlns:a16="http://schemas.microsoft.com/office/drawing/2014/main" id="{D13F0AFC-4F9E-4428-9BCB-6AF20226B5F9}"/>
              </a:ext>
            </a:extLst>
          </p:cNvPr>
          <p:cNvSpPr/>
          <p:nvPr/>
        </p:nvSpPr>
        <p:spPr>
          <a:xfrm>
            <a:off x="4100193" y="0"/>
            <a:ext cx="6507935" cy="769441"/>
          </a:xfrm>
          <a:prstGeom prst="rect">
            <a:avLst/>
          </a:prstGeom>
          <a:noFill/>
        </p:spPr>
        <p:txBody>
          <a:bodyPr wrap="none" lIns="91440" tIns="45720" rIns="91440" bIns="45720">
            <a:spAutoFit/>
          </a:bodyPr>
          <a:lstStyle/>
          <a:p>
            <a:pPr algn="ctr"/>
            <a:r>
              <a:rPr lang="en-US" sz="4400" b="1" cap="none" spc="0" dirty="0">
                <a:ln w="12700">
                  <a:solidFill>
                    <a:schemeClr val="accent5"/>
                  </a:solidFill>
                  <a:prstDash val="solid"/>
                </a:ln>
                <a:solidFill>
                  <a:schemeClr val="tx1">
                    <a:lumMod val="95000"/>
                    <a:lumOff val="5000"/>
                  </a:schemeClr>
                </a:solidFill>
                <a:effectLst>
                  <a:glow rad="63500">
                    <a:schemeClr val="accent2">
                      <a:satMod val="175000"/>
                      <a:alpha val="40000"/>
                    </a:schemeClr>
                  </a:glow>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S.V.N. Chaita</a:t>
            </a:r>
            <a:r>
              <a:rPr lang="en-US" sz="4400" b="1" dirty="0">
                <a:ln w="12700">
                  <a:solidFill>
                    <a:schemeClr val="accent5"/>
                  </a:solidFill>
                  <a:prstDash val="solid"/>
                </a:ln>
                <a:solidFill>
                  <a:schemeClr val="tx1">
                    <a:lumMod val="95000"/>
                    <a:lumOff val="5000"/>
                  </a:schemeClr>
                </a:solidFill>
                <a:effectLst>
                  <a:glow rad="63500">
                    <a:schemeClr val="accent2">
                      <a:satMod val="175000"/>
                      <a:alpha val="40000"/>
                    </a:schemeClr>
                  </a:glow>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 Samastipur</a:t>
            </a:r>
            <a:endParaRPr lang="en-US" sz="4400" b="1" cap="none" spc="0" dirty="0">
              <a:ln w="12700">
                <a:solidFill>
                  <a:schemeClr val="accent5"/>
                </a:solidFill>
                <a:prstDash val="solid"/>
              </a:ln>
              <a:solidFill>
                <a:schemeClr val="tx1">
                  <a:lumMod val="95000"/>
                  <a:lumOff val="5000"/>
                </a:schemeClr>
              </a:solidFill>
              <a:effectLst>
                <a:glow rad="63500">
                  <a:schemeClr val="accent2">
                    <a:satMod val="175000"/>
                    <a:alpha val="40000"/>
                  </a:schemeClr>
                </a:glow>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endParaRPr>
          </a:p>
        </p:txBody>
      </p:sp>
      <p:sp>
        <p:nvSpPr>
          <p:cNvPr id="16" name="Rectangle: Rounded Corners 15">
            <a:extLst>
              <a:ext uri="{FF2B5EF4-FFF2-40B4-BE49-F238E27FC236}">
                <a16:creationId xmlns:a16="http://schemas.microsoft.com/office/drawing/2014/main" id="{251C5BEE-5D5C-45FC-AC9D-E5B183CF06EB}"/>
              </a:ext>
            </a:extLst>
          </p:cNvPr>
          <p:cNvSpPr/>
          <p:nvPr/>
        </p:nvSpPr>
        <p:spPr>
          <a:xfrm>
            <a:off x="401320" y="1706880"/>
            <a:ext cx="2600960" cy="45008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Admin can make announce anything regarding the students and teacher according to requirement. This is the best thing to broadcast the notice in whole administration system.</a:t>
            </a:r>
          </a:p>
        </p:txBody>
      </p:sp>
      <p:pic>
        <p:nvPicPr>
          <p:cNvPr id="3" name="Picture 2">
            <a:extLst>
              <a:ext uri="{FF2B5EF4-FFF2-40B4-BE49-F238E27FC236}">
                <a16:creationId xmlns:a16="http://schemas.microsoft.com/office/drawing/2014/main" id="{5283ABD0-A6C7-49E5-98B3-F2F4C16DE4E5}"/>
              </a:ext>
            </a:extLst>
          </p:cNvPr>
          <p:cNvPicPr>
            <a:picLocks noChangeAspect="1"/>
          </p:cNvPicPr>
          <p:nvPr/>
        </p:nvPicPr>
        <p:blipFill>
          <a:blip r:embed="rId2"/>
          <a:srcRect/>
          <a:stretch/>
        </p:blipFill>
        <p:spPr>
          <a:xfrm>
            <a:off x="3452309" y="1269364"/>
            <a:ext cx="8436186" cy="4745354"/>
          </a:xfrm>
          <a:prstGeom prst="rect">
            <a:avLst/>
          </a:prstGeom>
        </p:spPr>
      </p:pic>
      <p:sp>
        <p:nvSpPr>
          <p:cNvPr id="6" name="TextBox 5">
            <a:extLst>
              <a:ext uri="{FF2B5EF4-FFF2-40B4-BE49-F238E27FC236}">
                <a16:creationId xmlns:a16="http://schemas.microsoft.com/office/drawing/2014/main" id="{A8D3ADAC-C840-7415-5E80-A6370FF76990}"/>
              </a:ext>
            </a:extLst>
          </p:cNvPr>
          <p:cNvSpPr txBox="1"/>
          <p:nvPr/>
        </p:nvSpPr>
        <p:spPr>
          <a:xfrm>
            <a:off x="8403066" y="6488668"/>
            <a:ext cx="3324224" cy="369332"/>
          </a:xfrm>
          <a:prstGeom prst="rect">
            <a:avLst/>
          </a:prstGeom>
          <a:noFill/>
        </p:spPr>
        <p:txBody>
          <a:bodyPr wrap="square" rtlCol="0">
            <a:spAutoFit/>
          </a:bodyPr>
          <a:lstStyle/>
          <a:p>
            <a:r>
              <a:rPr lang="en-US" dirty="0">
                <a:latin typeface="Constantia" panose="02030602050306030303" pitchFamily="18" charset="0"/>
              </a:rPr>
              <a:t>Warish Kumar (205220684014)</a:t>
            </a:r>
          </a:p>
        </p:txBody>
      </p:sp>
    </p:spTree>
    <p:extLst>
      <p:ext uri="{BB962C8B-B14F-4D97-AF65-F5344CB8AC3E}">
        <p14:creationId xmlns:p14="http://schemas.microsoft.com/office/powerpoint/2010/main" val="3813146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0" grpId="0"/>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2BEE3CF-AAA2-458E-A0C6-AB34068D684E}"/>
              </a:ext>
            </a:extLst>
          </p:cNvPr>
          <p:cNvSpPr/>
          <p:nvPr/>
        </p:nvSpPr>
        <p:spPr>
          <a:xfrm>
            <a:off x="111760" y="873760"/>
            <a:ext cx="318008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Teacher Dashboard</a:t>
            </a:r>
          </a:p>
        </p:txBody>
      </p:sp>
      <p:sp>
        <p:nvSpPr>
          <p:cNvPr id="30" name="Rectangle 29">
            <a:extLst>
              <a:ext uri="{FF2B5EF4-FFF2-40B4-BE49-F238E27FC236}">
                <a16:creationId xmlns:a16="http://schemas.microsoft.com/office/drawing/2014/main" id="{D13F0AFC-4F9E-4428-9BCB-6AF20226B5F9}"/>
              </a:ext>
            </a:extLst>
          </p:cNvPr>
          <p:cNvSpPr/>
          <p:nvPr/>
        </p:nvSpPr>
        <p:spPr>
          <a:xfrm>
            <a:off x="4100193" y="0"/>
            <a:ext cx="6507935" cy="769441"/>
          </a:xfrm>
          <a:prstGeom prst="rect">
            <a:avLst/>
          </a:prstGeom>
          <a:noFill/>
        </p:spPr>
        <p:txBody>
          <a:bodyPr wrap="none" lIns="91440" tIns="45720" rIns="91440" bIns="45720">
            <a:spAutoFit/>
          </a:bodyPr>
          <a:lstStyle/>
          <a:p>
            <a:pPr algn="ctr"/>
            <a:r>
              <a:rPr lang="en-US" sz="4400" b="1" cap="none" spc="0" dirty="0">
                <a:ln w="12700">
                  <a:solidFill>
                    <a:schemeClr val="accent5"/>
                  </a:solidFill>
                  <a:prstDash val="solid"/>
                </a:ln>
                <a:solidFill>
                  <a:schemeClr val="tx1">
                    <a:lumMod val="95000"/>
                    <a:lumOff val="5000"/>
                  </a:schemeClr>
                </a:solidFill>
                <a:effectLst>
                  <a:glow rad="63500">
                    <a:schemeClr val="accent2">
                      <a:satMod val="175000"/>
                      <a:alpha val="40000"/>
                    </a:schemeClr>
                  </a:glow>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S.V.N. Chaita</a:t>
            </a:r>
            <a:r>
              <a:rPr lang="en-US" sz="4400" b="1" dirty="0">
                <a:ln w="12700">
                  <a:solidFill>
                    <a:schemeClr val="accent5"/>
                  </a:solidFill>
                  <a:prstDash val="solid"/>
                </a:ln>
                <a:solidFill>
                  <a:schemeClr val="tx1">
                    <a:lumMod val="95000"/>
                    <a:lumOff val="5000"/>
                  </a:schemeClr>
                </a:solidFill>
                <a:effectLst>
                  <a:glow rad="63500">
                    <a:schemeClr val="accent2">
                      <a:satMod val="175000"/>
                      <a:alpha val="40000"/>
                    </a:schemeClr>
                  </a:glow>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 Samastipur</a:t>
            </a:r>
            <a:endParaRPr lang="en-US" sz="4400" b="1" cap="none" spc="0" dirty="0">
              <a:ln w="12700">
                <a:solidFill>
                  <a:schemeClr val="accent5"/>
                </a:solidFill>
                <a:prstDash val="solid"/>
              </a:ln>
              <a:solidFill>
                <a:schemeClr val="tx1">
                  <a:lumMod val="95000"/>
                  <a:lumOff val="5000"/>
                </a:schemeClr>
              </a:solidFill>
              <a:effectLst>
                <a:glow rad="63500">
                  <a:schemeClr val="accent2">
                    <a:satMod val="175000"/>
                    <a:alpha val="40000"/>
                  </a:schemeClr>
                </a:glow>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endParaRPr>
          </a:p>
        </p:txBody>
      </p:sp>
      <p:sp>
        <p:nvSpPr>
          <p:cNvPr id="16" name="Rectangle: Rounded Corners 15">
            <a:extLst>
              <a:ext uri="{FF2B5EF4-FFF2-40B4-BE49-F238E27FC236}">
                <a16:creationId xmlns:a16="http://schemas.microsoft.com/office/drawing/2014/main" id="{251C5BEE-5D5C-45FC-AC9D-E5B183CF06EB}"/>
              </a:ext>
            </a:extLst>
          </p:cNvPr>
          <p:cNvSpPr/>
          <p:nvPr/>
        </p:nvSpPr>
        <p:spPr>
          <a:xfrm>
            <a:off x="401320" y="1706880"/>
            <a:ext cx="2600960" cy="45008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teacher have access to add students, manage the attendance. And see the pending fee. He can also put any type of notice regarding students and management. </a:t>
            </a:r>
          </a:p>
          <a:p>
            <a:pPr algn="ctr"/>
            <a:endParaRPr lang="en-US" dirty="0"/>
          </a:p>
          <a:p>
            <a:pPr algn="ctr"/>
            <a:endParaRPr lang="en-US" dirty="0"/>
          </a:p>
        </p:txBody>
      </p:sp>
      <p:pic>
        <p:nvPicPr>
          <p:cNvPr id="3" name="Picture 2">
            <a:extLst>
              <a:ext uri="{FF2B5EF4-FFF2-40B4-BE49-F238E27FC236}">
                <a16:creationId xmlns:a16="http://schemas.microsoft.com/office/drawing/2014/main" id="{5283ABD0-A6C7-49E5-98B3-F2F4C16DE4E5}"/>
              </a:ext>
            </a:extLst>
          </p:cNvPr>
          <p:cNvPicPr>
            <a:picLocks noChangeAspect="1"/>
          </p:cNvPicPr>
          <p:nvPr/>
        </p:nvPicPr>
        <p:blipFill>
          <a:blip r:embed="rId2"/>
          <a:srcRect/>
          <a:stretch/>
        </p:blipFill>
        <p:spPr>
          <a:xfrm>
            <a:off x="3452310" y="1269364"/>
            <a:ext cx="8436184" cy="4745354"/>
          </a:xfrm>
          <a:prstGeom prst="rect">
            <a:avLst/>
          </a:prstGeom>
        </p:spPr>
      </p:pic>
      <p:sp>
        <p:nvSpPr>
          <p:cNvPr id="6" name="TextBox 5">
            <a:extLst>
              <a:ext uri="{FF2B5EF4-FFF2-40B4-BE49-F238E27FC236}">
                <a16:creationId xmlns:a16="http://schemas.microsoft.com/office/drawing/2014/main" id="{3DD01901-08D1-BADF-01CB-DC1F7CF6686E}"/>
              </a:ext>
            </a:extLst>
          </p:cNvPr>
          <p:cNvSpPr txBox="1"/>
          <p:nvPr/>
        </p:nvSpPr>
        <p:spPr>
          <a:xfrm>
            <a:off x="8403066" y="6488668"/>
            <a:ext cx="3324224" cy="369332"/>
          </a:xfrm>
          <a:prstGeom prst="rect">
            <a:avLst/>
          </a:prstGeom>
          <a:noFill/>
        </p:spPr>
        <p:txBody>
          <a:bodyPr wrap="square" rtlCol="0">
            <a:spAutoFit/>
          </a:bodyPr>
          <a:lstStyle/>
          <a:p>
            <a:r>
              <a:rPr lang="en-US" dirty="0">
                <a:latin typeface="Constantia" panose="02030602050306030303" pitchFamily="18" charset="0"/>
              </a:rPr>
              <a:t>Warish Kumar (205220684014)</a:t>
            </a:r>
          </a:p>
        </p:txBody>
      </p:sp>
    </p:spTree>
    <p:extLst>
      <p:ext uri="{BB962C8B-B14F-4D97-AF65-F5344CB8AC3E}">
        <p14:creationId xmlns:p14="http://schemas.microsoft.com/office/powerpoint/2010/main" val="1535821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0" grpId="0"/>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2BEE3CF-AAA2-458E-A0C6-AB34068D684E}"/>
              </a:ext>
            </a:extLst>
          </p:cNvPr>
          <p:cNvSpPr/>
          <p:nvPr/>
        </p:nvSpPr>
        <p:spPr>
          <a:xfrm>
            <a:off x="111760" y="873760"/>
            <a:ext cx="318008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Student Dashboard</a:t>
            </a:r>
          </a:p>
        </p:txBody>
      </p:sp>
      <p:sp>
        <p:nvSpPr>
          <p:cNvPr id="30" name="Rectangle 29">
            <a:extLst>
              <a:ext uri="{FF2B5EF4-FFF2-40B4-BE49-F238E27FC236}">
                <a16:creationId xmlns:a16="http://schemas.microsoft.com/office/drawing/2014/main" id="{D13F0AFC-4F9E-4428-9BCB-6AF20226B5F9}"/>
              </a:ext>
            </a:extLst>
          </p:cNvPr>
          <p:cNvSpPr/>
          <p:nvPr/>
        </p:nvSpPr>
        <p:spPr>
          <a:xfrm>
            <a:off x="4100193" y="0"/>
            <a:ext cx="6507935" cy="769441"/>
          </a:xfrm>
          <a:prstGeom prst="rect">
            <a:avLst/>
          </a:prstGeom>
          <a:noFill/>
        </p:spPr>
        <p:txBody>
          <a:bodyPr wrap="none" lIns="91440" tIns="45720" rIns="91440" bIns="45720">
            <a:spAutoFit/>
          </a:bodyPr>
          <a:lstStyle/>
          <a:p>
            <a:pPr algn="ctr"/>
            <a:r>
              <a:rPr lang="en-US" sz="4400" b="1" cap="none" spc="0" dirty="0">
                <a:ln w="12700">
                  <a:solidFill>
                    <a:schemeClr val="accent5"/>
                  </a:solidFill>
                  <a:prstDash val="solid"/>
                </a:ln>
                <a:solidFill>
                  <a:schemeClr val="tx1">
                    <a:lumMod val="95000"/>
                    <a:lumOff val="5000"/>
                  </a:schemeClr>
                </a:solidFill>
                <a:effectLst>
                  <a:glow rad="63500">
                    <a:schemeClr val="accent2">
                      <a:satMod val="175000"/>
                      <a:alpha val="40000"/>
                    </a:schemeClr>
                  </a:glow>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S.V.N. Chaita</a:t>
            </a:r>
            <a:r>
              <a:rPr lang="en-US" sz="4400" b="1" dirty="0">
                <a:ln w="12700">
                  <a:solidFill>
                    <a:schemeClr val="accent5"/>
                  </a:solidFill>
                  <a:prstDash val="solid"/>
                </a:ln>
                <a:solidFill>
                  <a:schemeClr val="tx1">
                    <a:lumMod val="95000"/>
                    <a:lumOff val="5000"/>
                  </a:schemeClr>
                </a:solidFill>
                <a:effectLst>
                  <a:glow rad="63500">
                    <a:schemeClr val="accent2">
                      <a:satMod val="175000"/>
                      <a:alpha val="40000"/>
                    </a:schemeClr>
                  </a:glow>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 Samastipur</a:t>
            </a:r>
            <a:endParaRPr lang="en-US" sz="4400" b="1" cap="none" spc="0" dirty="0">
              <a:ln w="12700">
                <a:solidFill>
                  <a:schemeClr val="accent5"/>
                </a:solidFill>
                <a:prstDash val="solid"/>
              </a:ln>
              <a:solidFill>
                <a:schemeClr val="tx1">
                  <a:lumMod val="95000"/>
                  <a:lumOff val="5000"/>
                </a:schemeClr>
              </a:solidFill>
              <a:effectLst>
                <a:glow rad="63500">
                  <a:schemeClr val="accent2">
                    <a:satMod val="175000"/>
                    <a:alpha val="40000"/>
                  </a:schemeClr>
                </a:glow>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endParaRPr>
          </a:p>
        </p:txBody>
      </p:sp>
      <p:sp>
        <p:nvSpPr>
          <p:cNvPr id="16" name="Rectangle: Rounded Corners 15">
            <a:extLst>
              <a:ext uri="{FF2B5EF4-FFF2-40B4-BE49-F238E27FC236}">
                <a16:creationId xmlns:a16="http://schemas.microsoft.com/office/drawing/2014/main" id="{251C5BEE-5D5C-45FC-AC9D-E5B183CF06EB}"/>
              </a:ext>
            </a:extLst>
          </p:cNvPr>
          <p:cNvSpPr/>
          <p:nvPr/>
        </p:nvSpPr>
        <p:spPr>
          <a:xfrm>
            <a:off x="401320" y="1706880"/>
            <a:ext cx="2600960" cy="45008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student can see their basic details as Name, Mobile Number, Roll No. Fee and Attendance.</a:t>
            </a:r>
          </a:p>
          <a:p>
            <a:pPr algn="ctr"/>
            <a:r>
              <a:rPr lang="en-US" dirty="0"/>
              <a:t>He / She have not right to make any type of changes in their profile. He can only see.</a:t>
            </a:r>
          </a:p>
        </p:txBody>
      </p:sp>
      <p:pic>
        <p:nvPicPr>
          <p:cNvPr id="3" name="Picture 2">
            <a:extLst>
              <a:ext uri="{FF2B5EF4-FFF2-40B4-BE49-F238E27FC236}">
                <a16:creationId xmlns:a16="http://schemas.microsoft.com/office/drawing/2014/main" id="{5283ABD0-A6C7-49E5-98B3-F2F4C16DE4E5}"/>
              </a:ext>
            </a:extLst>
          </p:cNvPr>
          <p:cNvPicPr>
            <a:picLocks noChangeAspect="1"/>
          </p:cNvPicPr>
          <p:nvPr/>
        </p:nvPicPr>
        <p:blipFill>
          <a:blip r:embed="rId2"/>
          <a:srcRect/>
          <a:stretch/>
        </p:blipFill>
        <p:spPr>
          <a:xfrm>
            <a:off x="3452310" y="1269364"/>
            <a:ext cx="8436184" cy="4745353"/>
          </a:xfrm>
          <a:prstGeom prst="rect">
            <a:avLst/>
          </a:prstGeom>
        </p:spPr>
      </p:pic>
      <p:sp>
        <p:nvSpPr>
          <p:cNvPr id="6" name="TextBox 5">
            <a:extLst>
              <a:ext uri="{FF2B5EF4-FFF2-40B4-BE49-F238E27FC236}">
                <a16:creationId xmlns:a16="http://schemas.microsoft.com/office/drawing/2014/main" id="{32D6824A-9332-EEC3-2241-9F285F4EDA08}"/>
              </a:ext>
            </a:extLst>
          </p:cNvPr>
          <p:cNvSpPr txBox="1"/>
          <p:nvPr/>
        </p:nvSpPr>
        <p:spPr>
          <a:xfrm>
            <a:off x="8403066" y="6488668"/>
            <a:ext cx="3324224" cy="369332"/>
          </a:xfrm>
          <a:prstGeom prst="rect">
            <a:avLst/>
          </a:prstGeom>
          <a:noFill/>
        </p:spPr>
        <p:txBody>
          <a:bodyPr wrap="square" rtlCol="0">
            <a:spAutoFit/>
          </a:bodyPr>
          <a:lstStyle/>
          <a:p>
            <a:r>
              <a:rPr lang="en-US" dirty="0">
                <a:latin typeface="Constantia" panose="02030602050306030303" pitchFamily="18" charset="0"/>
              </a:rPr>
              <a:t>Warish Kumar (205220684014)</a:t>
            </a:r>
          </a:p>
        </p:txBody>
      </p:sp>
    </p:spTree>
    <p:extLst>
      <p:ext uri="{BB962C8B-B14F-4D97-AF65-F5344CB8AC3E}">
        <p14:creationId xmlns:p14="http://schemas.microsoft.com/office/powerpoint/2010/main" val="3568995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0" grpId="0"/>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2BEE3CF-AAA2-458E-A0C6-AB34068D684E}"/>
              </a:ext>
            </a:extLst>
          </p:cNvPr>
          <p:cNvSpPr/>
          <p:nvPr/>
        </p:nvSpPr>
        <p:spPr>
          <a:xfrm>
            <a:off x="111760" y="873760"/>
            <a:ext cx="318008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Django Administration</a:t>
            </a:r>
          </a:p>
        </p:txBody>
      </p:sp>
      <p:sp>
        <p:nvSpPr>
          <p:cNvPr id="30" name="Rectangle 29">
            <a:extLst>
              <a:ext uri="{FF2B5EF4-FFF2-40B4-BE49-F238E27FC236}">
                <a16:creationId xmlns:a16="http://schemas.microsoft.com/office/drawing/2014/main" id="{D13F0AFC-4F9E-4428-9BCB-6AF20226B5F9}"/>
              </a:ext>
            </a:extLst>
          </p:cNvPr>
          <p:cNvSpPr/>
          <p:nvPr/>
        </p:nvSpPr>
        <p:spPr>
          <a:xfrm>
            <a:off x="4100193" y="0"/>
            <a:ext cx="6507935" cy="769441"/>
          </a:xfrm>
          <a:prstGeom prst="rect">
            <a:avLst/>
          </a:prstGeom>
          <a:noFill/>
        </p:spPr>
        <p:txBody>
          <a:bodyPr wrap="none" lIns="91440" tIns="45720" rIns="91440" bIns="45720">
            <a:spAutoFit/>
          </a:bodyPr>
          <a:lstStyle/>
          <a:p>
            <a:pPr algn="ctr"/>
            <a:r>
              <a:rPr lang="en-US" sz="4400" b="1" cap="none" spc="0" dirty="0">
                <a:ln w="12700">
                  <a:solidFill>
                    <a:schemeClr val="accent5"/>
                  </a:solidFill>
                  <a:prstDash val="solid"/>
                </a:ln>
                <a:solidFill>
                  <a:schemeClr val="tx1">
                    <a:lumMod val="95000"/>
                    <a:lumOff val="5000"/>
                  </a:schemeClr>
                </a:solidFill>
                <a:effectLst>
                  <a:glow rad="63500">
                    <a:schemeClr val="accent2">
                      <a:satMod val="175000"/>
                      <a:alpha val="40000"/>
                    </a:schemeClr>
                  </a:glow>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S.V.N. Chaita</a:t>
            </a:r>
            <a:r>
              <a:rPr lang="en-US" sz="4400" b="1" dirty="0">
                <a:ln w="12700">
                  <a:solidFill>
                    <a:schemeClr val="accent5"/>
                  </a:solidFill>
                  <a:prstDash val="solid"/>
                </a:ln>
                <a:solidFill>
                  <a:schemeClr val="tx1">
                    <a:lumMod val="95000"/>
                    <a:lumOff val="5000"/>
                  </a:schemeClr>
                </a:solidFill>
                <a:effectLst>
                  <a:glow rad="63500">
                    <a:schemeClr val="accent2">
                      <a:satMod val="175000"/>
                      <a:alpha val="40000"/>
                    </a:schemeClr>
                  </a:glow>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 Samastipur</a:t>
            </a:r>
            <a:endParaRPr lang="en-US" sz="4400" b="1" cap="none" spc="0" dirty="0">
              <a:ln w="12700">
                <a:solidFill>
                  <a:schemeClr val="accent5"/>
                </a:solidFill>
                <a:prstDash val="solid"/>
              </a:ln>
              <a:solidFill>
                <a:schemeClr val="tx1">
                  <a:lumMod val="95000"/>
                  <a:lumOff val="5000"/>
                </a:schemeClr>
              </a:solidFill>
              <a:effectLst>
                <a:glow rad="63500">
                  <a:schemeClr val="accent2">
                    <a:satMod val="175000"/>
                    <a:alpha val="40000"/>
                  </a:schemeClr>
                </a:glow>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endParaRPr>
          </a:p>
        </p:txBody>
      </p:sp>
      <p:sp>
        <p:nvSpPr>
          <p:cNvPr id="16" name="Rectangle: Rounded Corners 15">
            <a:extLst>
              <a:ext uri="{FF2B5EF4-FFF2-40B4-BE49-F238E27FC236}">
                <a16:creationId xmlns:a16="http://schemas.microsoft.com/office/drawing/2014/main" id="{251C5BEE-5D5C-45FC-AC9D-E5B183CF06EB}"/>
              </a:ext>
            </a:extLst>
          </p:cNvPr>
          <p:cNvSpPr/>
          <p:nvPr/>
        </p:nvSpPr>
        <p:spPr>
          <a:xfrm>
            <a:off x="401320" y="1706880"/>
            <a:ext cx="2600960" cy="45008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is the main Administration panel provided by Django in default. All the activity of Admin, Teacher and Students. This is very secure in sense of security because it provide default encryption and decryption. </a:t>
            </a:r>
          </a:p>
        </p:txBody>
      </p:sp>
      <p:pic>
        <p:nvPicPr>
          <p:cNvPr id="3" name="Picture 2">
            <a:extLst>
              <a:ext uri="{FF2B5EF4-FFF2-40B4-BE49-F238E27FC236}">
                <a16:creationId xmlns:a16="http://schemas.microsoft.com/office/drawing/2014/main" id="{5283ABD0-A6C7-49E5-98B3-F2F4C16DE4E5}"/>
              </a:ext>
            </a:extLst>
          </p:cNvPr>
          <p:cNvPicPr>
            <a:picLocks noChangeAspect="1"/>
          </p:cNvPicPr>
          <p:nvPr/>
        </p:nvPicPr>
        <p:blipFill>
          <a:blip r:embed="rId2"/>
          <a:srcRect/>
          <a:stretch/>
        </p:blipFill>
        <p:spPr>
          <a:xfrm>
            <a:off x="3452310" y="1269364"/>
            <a:ext cx="8436183" cy="4745353"/>
          </a:xfrm>
          <a:prstGeom prst="rect">
            <a:avLst/>
          </a:prstGeom>
        </p:spPr>
      </p:pic>
      <p:sp>
        <p:nvSpPr>
          <p:cNvPr id="7" name="TextBox 6">
            <a:extLst>
              <a:ext uri="{FF2B5EF4-FFF2-40B4-BE49-F238E27FC236}">
                <a16:creationId xmlns:a16="http://schemas.microsoft.com/office/drawing/2014/main" id="{CA81F607-965C-2BE6-8820-0470EED75AAB}"/>
              </a:ext>
            </a:extLst>
          </p:cNvPr>
          <p:cNvSpPr txBox="1"/>
          <p:nvPr/>
        </p:nvSpPr>
        <p:spPr>
          <a:xfrm>
            <a:off x="8403066" y="6488668"/>
            <a:ext cx="3324224" cy="369332"/>
          </a:xfrm>
          <a:prstGeom prst="rect">
            <a:avLst/>
          </a:prstGeom>
          <a:noFill/>
        </p:spPr>
        <p:txBody>
          <a:bodyPr wrap="square" rtlCol="0">
            <a:spAutoFit/>
          </a:bodyPr>
          <a:lstStyle/>
          <a:p>
            <a:r>
              <a:rPr lang="en-US" dirty="0">
                <a:latin typeface="Constantia" panose="02030602050306030303" pitchFamily="18" charset="0"/>
              </a:rPr>
              <a:t>Warish Kumar (205220684014)</a:t>
            </a:r>
          </a:p>
        </p:txBody>
      </p:sp>
    </p:spTree>
    <p:extLst>
      <p:ext uri="{BB962C8B-B14F-4D97-AF65-F5344CB8AC3E}">
        <p14:creationId xmlns:p14="http://schemas.microsoft.com/office/powerpoint/2010/main" val="1292604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0" grpId="0"/>
      <p:bldP spid="1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B598A1F-88B4-689C-86BA-C6A7965C9B8A}"/>
              </a:ext>
            </a:extLst>
          </p:cNvPr>
          <p:cNvGraphicFramePr>
            <a:graphicFrameLocks noGrp="1"/>
          </p:cNvGraphicFramePr>
          <p:nvPr>
            <p:extLst>
              <p:ext uri="{D42A27DB-BD31-4B8C-83A1-F6EECF244321}">
                <p14:modId xmlns:p14="http://schemas.microsoft.com/office/powerpoint/2010/main" val="2855909876"/>
              </p:ext>
            </p:extLst>
          </p:nvPr>
        </p:nvGraphicFramePr>
        <p:xfrm>
          <a:off x="2464127" y="914081"/>
          <a:ext cx="8625405" cy="1134937"/>
        </p:xfrm>
        <a:graphic>
          <a:graphicData uri="http://schemas.openxmlformats.org/drawingml/2006/table">
            <a:tbl>
              <a:tblPr firstRow="1" firstCol="1" bandRow="1">
                <a:tableStyleId>{5C22544A-7EE6-4342-B048-85BDC9FD1C3A}</a:tableStyleId>
              </a:tblPr>
              <a:tblGrid>
                <a:gridCol w="1096179">
                  <a:extLst>
                    <a:ext uri="{9D8B030D-6E8A-4147-A177-3AD203B41FA5}">
                      <a16:colId xmlns:a16="http://schemas.microsoft.com/office/drawing/2014/main" val="2285271608"/>
                    </a:ext>
                  </a:extLst>
                </a:gridCol>
                <a:gridCol w="2808458">
                  <a:extLst>
                    <a:ext uri="{9D8B030D-6E8A-4147-A177-3AD203B41FA5}">
                      <a16:colId xmlns:a16="http://schemas.microsoft.com/office/drawing/2014/main" val="1358253608"/>
                    </a:ext>
                  </a:extLst>
                </a:gridCol>
                <a:gridCol w="1524248">
                  <a:extLst>
                    <a:ext uri="{9D8B030D-6E8A-4147-A177-3AD203B41FA5}">
                      <a16:colId xmlns:a16="http://schemas.microsoft.com/office/drawing/2014/main" val="2229510409"/>
                    </a:ext>
                  </a:extLst>
                </a:gridCol>
                <a:gridCol w="1376224">
                  <a:extLst>
                    <a:ext uri="{9D8B030D-6E8A-4147-A177-3AD203B41FA5}">
                      <a16:colId xmlns:a16="http://schemas.microsoft.com/office/drawing/2014/main" val="2913969966"/>
                    </a:ext>
                  </a:extLst>
                </a:gridCol>
                <a:gridCol w="1820296">
                  <a:extLst>
                    <a:ext uri="{9D8B030D-6E8A-4147-A177-3AD203B41FA5}">
                      <a16:colId xmlns:a16="http://schemas.microsoft.com/office/drawing/2014/main" val="181568281"/>
                    </a:ext>
                  </a:extLst>
                </a:gridCol>
              </a:tblGrid>
              <a:tr h="0">
                <a:tc>
                  <a:txBody>
                    <a:bodyPr/>
                    <a:lstStyle/>
                    <a:p>
                      <a:pPr marL="457200" algn="ctr">
                        <a:lnSpc>
                          <a:spcPct val="107000"/>
                        </a:lnSpc>
                        <a:spcAft>
                          <a:spcPts val="1125"/>
                        </a:spcAft>
                      </a:pPr>
                      <a:r>
                        <a:rPr lang="en-US" sz="1800">
                          <a:effectLst/>
                        </a:rPr>
                        <a:t>Sr. No.</a:t>
                      </a:r>
                      <a:endParaRPr lang="en-IN" sz="1400">
                        <a:effectLst/>
                        <a:latin typeface="Nimbus Roman No9 L"/>
                        <a:ea typeface="Bitstream Vera Sans"/>
                        <a:cs typeface="Times New Roman" panose="02020603050405020304" pitchFamily="18" charset="0"/>
                      </a:endParaRPr>
                    </a:p>
                  </a:txBody>
                  <a:tcPr marL="68580" marR="68580" marT="0" marB="0"/>
                </a:tc>
                <a:tc>
                  <a:txBody>
                    <a:bodyPr/>
                    <a:lstStyle/>
                    <a:p>
                      <a:pPr marL="457200" algn="ctr">
                        <a:lnSpc>
                          <a:spcPct val="107000"/>
                        </a:lnSpc>
                        <a:spcAft>
                          <a:spcPts val="1125"/>
                        </a:spcAft>
                      </a:pPr>
                      <a:r>
                        <a:rPr lang="en-US" sz="1800">
                          <a:effectLst/>
                        </a:rPr>
                        <a:t>Fields</a:t>
                      </a:r>
                      <a:endParaRPr lang="en-IN" sz="1400">
                        <a:effectLst/>
                        <a:latin typeface="Nimbus Roman No9 L"/>
                        <a:ea typeface="Bitstream Vera Sans"/>
                        <a:cs typeface="Times New Roman" panose="02020603050405020304" pitchFamily="18" charset="0"/>
                      </a:endParaRPr>
                    </a:p>
                  </a:txBody>
                  <a:tcPr marL="68580" marR="68580" marT="0" marB="0"/>
                </a:tc>
                <a:tc>
                  <a:txBody>
                    <a:bodyPr/>
                    <a:lstStyle/>
                    <a:p>
                      <a:pPr marL="457200" algn="ctr">
                        <a:lnSpc>
                          <a:spcPct val="107000"/>
                        </a:lnSpc>
                        <a:spcAft>
                          <a:spcPts val="1125"/>
                        </a:spcAft>
                      </a:pPr>
                      <a:r>
                        <a:rPr lang="en-US" sz="1800">
                          <a:effectLst/>
                        </a:rPr>
                        <a:t>Data Type</a:t>
                      </a:r>
                      <a:endParaRPr lang="en-IN" sz="1400">
                        <a:effectLst/>
                        <a:latin typeface="Nimbus Roman No9 L"/>
                        <a:ea typeface="Bitstream Vera Sans"/>
                        <a:cs typeface="Times New Roman" panose="02020603050405020304" pitchFamily="18" charset="0"/>
                      </a:endParaRPr>
                    </a:p>
                  </a:txBody>
                  <a:tcPr marL="68580" marR="68580" marT="0" marB="0"/>
                </a:tc>
                <a:tc>
                  <a:txBody>
                    <a:bodyPr/>
                    <a:lstStyle/>
                    <a:p>
                      <a:pPr marL="457200" algn="ctr">
                        <a:lnSpc>
                          <a:spcPct val="107000"/>
                        </a:lnSpc>
                        <a:spcAft>
                          <a:spcPts val="1125"/>
                        </a:spcAft>
                      </a:pPr>
                      <a:r>
                        <a:rPr lang="en-US" sz="1800">
                          <a:effectLst/>
                        </a:rPr>
                        <a:t>Size</a:t>
                      </a:r>
                      <a:endParaRPr lang="en-IN" sz="1400">
                        <a:effectLst/>
                        <a:latin typeface="Nimbus Roman No9 L"/>
                        <a:ea typeface="Bitstream Vera Sans"/>
                        <a:cs typeface="Times New Roman" panose="02020603050405020304" pitchFamily="18" charset="0"/>
                      </a:endParaRPr>
                    </a:p>
                  </a:txBody>
                  <a:tcPr marL="68580" marR="68580" marT="0" marB="0"/>
                </a:tc>
                <a:tc>
                  <a:txBody>
                    <a:bodyPr/>
                    <a:lstStyle/>
                    <a:p>
                      <a:pPr marL="457200" algn="ctr">
                        <a:lnSpc>
                          <a:spcPct val="107000"/>
                        </a:lnSpc>
                        <a:spcAft>
                          <a:spcPts val="1125"/>
                        </a:spcAft>
                      </a:pPr>
                      <a:r>
                        <a:rPr lang="en-US" sz="1800">
                          <a:effectLst/>
                        </a:rPr>
                        <a:t>Constraint</a:t>
                      </a:r>
                      <a:endParaRPr lang="en-IN" sz="1400">
                        <a:effectLst/>
                        <a:latin typeface="Nimbus Roman No9 L"/>
                        <a:ea typeface="Bitstream Vera Sans"/>
                        <a:cs typeface="Times New Roman" panose="02020603050405020304" pitchFamily="18" charset="0"/>
                      </a:endParaRPr>
                    </a:p>
                  </a:txBody>
                  <a:tcPr marL="68580" marR="68580" marT="0" marB="0"/>
                </a:tc>
                <a:extLst>
                  <a:ext uri="{0D108BD9-81ED-4DB2-BD59-A6C34878D82A}">
                    <a16:rowId xmlns:a16="http://schemas.microsoft.com/office/drawing/2014/main" val="2205912097"/>
                  </a:ext>
                </a:extLst>
              </a:tr>
              <a:tr h="0">
                <a:tc>
                  <a:txBody>
                    <a:bodyPr/>
                    <a:lstStyle/>
                    <a:p>
                      <a:pPr marL="457200" algn="ctr">
                        <a:lnSpc>
                          <a:spcPct val="107000"/>
                        </a:lnSpc>
                        <a:spcAft>
                          <a:spcPts val="1125"/>
                        </a:spcAft>
                      </a:pPr>
                      <a:r>
                        <a:rPr lang="en-US" sz="1600">
                          <a:effectLst/>
                        </a:rPr>
                        <a:t>1</a:t>
                      </a:r>
                      <a:endParaRPr lang="en-IN" sz="1400">
                        <a:effectLst/>
                        <a:latin typeface="Nimbus Roman No9 L"/>
                        <a:ea typeface="Bitstream Vera Sans"/>
                        <a:cs typeface="Times New Roman" panose="02020603050405020304" pitchFamily="18" charset="0"/>
                      </a:endParaRPr>
                    </a:p>
                  </a:txBody>
                  <a:tcPr marL="68580" marR="68580" marT="0" marB="0"/>
                </a:tc>
                <a:tc>
                  <a:txBody>
                    <a:bodyPr/>
                    <a:lstStyle/>
                    <a:p>
                      <a:pPr marL="457200" algn="ctr">
                        <a:lnSpc>
                          <a:spcPct val="107000"/>
                        </a:lnSpc>
                        <a:spcAft>
                          <a:spcPts val="1125"/>
                        </a:spcAft>
                      </a:pPr>
                      <a:r>
                        <a:rPr lang="en-US" sz="1600" dirty="0">
                          <a:effectLst/>
                        </a:rPr>
                        <a:t>Id</a:t>
                      </a:r>
                      <a:endParaRPr lang="en-IN" sz="1400" dirty="0">
                        <a:effectLst/>
                        <a:latin typeface="Nimbus Roman No9 L"/>
                        <a:ea typeface="Bitstream Vera Sans"/>
                        <a:cs typeface="Times New Roman" panose="02020603050405020304" pitchFamily="18" charset="0"/>
                      </a:endParaRPr>
                    </a:p>
                  </a:txBody>
                  <a:tcPr marL="68580" marR="68580" marT="0" marB="0"/>
                </a:tc>
                <a:tc>
                  <a:txBody>
                    <a:bodyPr/>
                    <a:lstStyle/>
                    <a:p>
                      <a:pPr marL="457200" algn="ctr">
                        <a:lnSpc>
                          <a:spcPct val="107000"/>
                        </a:lnSpc>
                        <a:spcAft>
                          <a:spcPts val="1125"/>
                        </a:spcAft>
                      </a:pPr>
                      <a:r>
                        <a:rPr lang="en-US" sz="1600">
                          <a:effectLst/>
                        </a:rPr>
                        <a:t>int</a:t>
                      </a:r>
                      <a:endParaRPr lang="en-IN" sz="1400">
                        <a:effectLst/>
                        <a:latin typeface="Nimbus Roman No9 L"/>
                        <a:ea typeface="Bitstream Vera Sans"/>
                        <a:cs typeface="Times New Roman" panose="02020603050405020304" pitchFamily="18" charset="0"/>
                      </a:endParaRPr>
                    </a:p>
                  </a:txBody>
                  <a:tcPr marL="68580" marR="68580" marT="0" marB="0"/>
                </a:tc>
                <a:tc>
                  <a:txBody>
                    <a:bodyPr/>
                    <a:lstStyle/>
                    <a:p>
                      <a:pPr marL="457200">
                        <a:lnSpc>
                          <a:spcPct val="107000"/>
                        </a:lnSpc>
                        <a:spcAft>
                          <a:spcPts val="1125"/>
                        </a:spcAft>
                        <a:tabLst>
                          <a:tab pos="266700" algn="l"/>
                          <a:tab pos="368300" algn="ctr"/>
                        </a:tabLst>
                      </a:pPr>
                      <a:r>
                        <a:rPr lang="en-US" sz="1600">
                          <a:effectLst/>
                        </a:rPr>
                        <a:t>     (10)</a:t>
                      </a:r>
                      <a:endParaRPr lang="en-IN" sz="1400">
                        <a:effectLst/>
                        <a:latin typeface="Nimbus Roman No9 L"/>
                        <a:ea typeface="Bitstream Vera Sans"/>
                        <a:cs typeface="Times New Roman" panose="02020603050405020304" pitchFamily="18" charset="0"/>
                      </a:endParaRPr>
                    </a:p>
                  </a:txBody>
                  <a:tcPr marL="68580" marR="68580" marT="0" marB="0"/>
                </a:tc>
                <a:tc>
                  <a:txBody>
                    <a:bodyPr/>
                    <a:lstStyle/>
                    <a:p>
                      <a:pPr marL="457200" algn="ctr">
                        <a:lnSpc>
                          <a:spcPct val="107000"/>
                        </a:lnSpc>
                        <a:spcAft>
                          <a:spcPts val="1125"/>
                        </a:spcAft>
                      </a:pPr>
                      <a:r>
                        <a:rPr lang="en-US" sz="1800">
                          <a:effectLst/>
                        </a:rPr>
                        <a:t>Primary key</a:t>
                      </a:r>
                      <a:endParaRPr lang="en-IN" sz="1400">
                        <a:effectLst/>
                        <a:latin typeface="Nimbus Roman No9 L"/>
                        <a:ea typeface="Bitstream Vera Sans"/>
                        <a:cs typeface="Times New Roman" panose="02020603050405020304" pitchFamily="18" charset="0"/>
                      </a:endParaRPr>
                    </a:p>
                  </a:txBody>
                  <a:tcPr marL="68580" marR="68580" marT="0" marB="0"/>
                </a:tc>
                <a:extLst>
                  <a:ext uri="{0D108BD9-81ED-4DB2-BD59-A6C34878D82A}">
                    <a16:rowId xmlns:a16="http://schemas.microsoft.com/office/drawing/2014/main" val="1878247853"/>
                  </a:ext>
                </a:extLst>
              </a:tr>
              <a:tr h="0">
                <a:tc>
                  <a:txBody>
                    <a:bodyPr/>
                    <a:lstStyle/>
                    <a:p>
                      <a:pPr marL="457200" algn="ctr">
                        <a:lnSpc>
                          <a:spcPct val="107000"/>
                        </a:lnSpc>
                        <a:spcAft>
                          <a:spcPts val="1125"/>
                        </a:spcAft>
                      </a:pPr>
                      <a:r>
                        <a:rPr lang="en-US" sz="1600">
                          <a:effectLst/>
                        </a:rPr>
                        <a:t>2</a:t>
                      </a:r>
                      <a:endParaRPr lang="en-IN" sz="1400">
                        <a:effectLst/>
                        <a:latin typeface="Nimbus Roman No9 L"/>
                        <a:ea typeface="Bitstream Vera Sans"/>
                        <a:cs typeface="Times New Roman" panose="02020603050405020304" pitchFamily="18" charset="0"/>
                      </a:endParaRPr>
                    </a:p>
                  </a:txBody>
                  <a:tcPr marL="68580" marR="68580" marT="0" marB="0"/>
                </a:tc>
                <a:tc>
                  <a:txBody>
                    <a:bodyPr/>
                    <a:lstStyle/>
                    <a:p>
                      <a:pPr marL="457200" algn="ctr">
                        <a:lnSpc>
                          <a:spcPct val="107000"/>
                        </a:lnSpc>
                        <a:spcAft>
                          <a:spcPts val="1125"/>
                        </a:spcAft>
                      </a:pPr>
                      <a:r>
                        <a:rPr lang="en-US" sz="1600">
                          <a:effectLst/>
                        </a:rPr>
                        <a:t>name</a:t>
                      </a:r>
                      <a:endParaRPr lang="en-IN" sz="1400">
                        <a:effectLst/>
                        <a:latin typeface="Nimbus Roman No9 L"/>
                        <a:ea typeface="Bitstream Vera Sans"/>
                        <a:cs typeface="Times New Roman" panose="02020603050405020304" pitchFamily="18" charset="0"/>
                      </a:endParaRPr>
                    </a:p>
                  </a:txBody>
                  <a:tcPr marL="68580" marR="68580" marT="0" marB="0"/>
                </a:tc>
                <a:tc>
                  <a:txBody>
                    <a:bodyPr/>
                    <a:lstStyle/>
                    <a:p>
                      <a:pPr marL="457200" algn="ctr">
                        <a:lnSpc>
                          <a:spcPct val="107000"/>
                        </a:lnSpc>
                        <a:spcAft>
                          <a:spcPts val="1125"/>
                        </a:spcAft>
                      </a:pPr>
                      <a:r>
                        <a:rPr lang="en-US" sz="1600">
                          <a:effectLst/>
                        </a:rPr>
                        <a:t>varchar</a:t>
                      </a:r>
                      <a:endParaRPr lang="en-IN" sz="1400">
                        <a:effectLst/>
                        <a:latin typeface="Nimbus Roman No9 L"/>
                        <a:ea typeface="Bitstream Vera Sans"/>
                        <a:cs typeface="Times New Roman" panose="02020603050405020304" pitchFamily="18" charset="0"/>
                      </a:endParaRPr>
                    </a:p>
                  </a:txBody>
                  <a:tcPr marL="68580" marR="68580" marT="0" marB="0"/>
                </a:tc>
                <a:tc>
                  <a:txBody>
                    <a:bodyPr/>
                    <a:lstStyle/>
                    <a:p>
                      <a:pPr marL="457200" algn="ctr">
                        <a:lnSpc>
                          <a:spcPct val="107000"/>
                        </a:lnSpc>
                        <a:spcAft>
                          <a:spcPts val="1125"/>
                        </a:spcAft>
                      </a:pPr>
                      <a:r>
                        <a:rPr lang="en-US" sz="1600">
                          <a:effectLst/>
                        </a:rPr>
                        <a:t>(150)</a:t>
                      </a:r>
                      <a:endParaRPr lang="en-IN" sz="1400">
                        <a:effectLst/>
                        <a:latin typeface="Nimbus Roman No9 L"/>
                        <a:ea typeface="Bitstream Vera Sans"/>
                        <a:cs typeface="Times New Roman" panose="02020603050405020304" pitchFamily="18" charset="0"/>
                      </a:endParaRPr>
                    </a:p>
                  </a:txBody>
                  <a:tcPr marL="68580" marR="68580" marT="0" marB="0"/>
                </a:tc>
                <a:tc>
                  <a:txBody>
                    <a:bodyPr/>
                    <a:lstStyle/>
                    <a:p>
                      <a:pPr marL="457200" algn="ctr">
                        <a:lnSpc>
                          <a:spcPct val="107000"/>
                        </a:lnSpc>
                        <a:spcAft>
                          <a:spcPts val="1125"/>
                        </a:spcAft>
                      </a:pPr>
                      <a:r>
                        <a:rPr lang="en-US" sz="1800" dirty="0">
                          <a:effectLst/>
                        </a:rPr>
                        <a:t> </a:t>
                      </a:r>
                      <a:endParaRPr lang="en-IN" sz="1400" dirty="0">
                        <a:effectLst/>
                        <a:latin typeface="Nimbus Roman No9 L"/>
                        <a:ea typeface="Bitstream Vera Sans"/>
                        <a:cs typeface="Times New Roman" panose="02020603050405020304" pitchFamily="18" charset="0"/>
                      </a:endParaRPr>
                    </a:p>
                  </a:txBody>
                  <a:tcPr marL="68580" marR="68580" marT="0" marB="0"/>
                </a:tc>
                <a:extLst>
                  <a:ext uri="{0D108BD9-81ED-4DB2-BD59-A6C34878D82A}">
                    <a16:rowId xmlns:a16="http://schemas.microsoft.com/office/drawing/2014/main" val="1822856040"/>
                  </a:ext>
                </a:extLst>
              </a:tr>
            </a:tbl>
          </a:graphicData>
        </a:graphic>
      </p:graphicFrame>
      <p:sp>
        <p:nvSpPr>
          <p:cNvPr id="3" name="TextBox 2">
            <a:extLst>
              <a:ext uri="{FF2B5EF4-FFF2-40B4-BE49-F238E27FC236}">
                <a16:creationId xmlns:a16="http://schemas.microsoft.com/office/drawing/2014/main" id="{1851F4D3-F2FA-4F3B-2102-AD388ED9A289}"/>
              </a:ext>
            </a:extLst>
          </p:cNvPr>
          <p:cNvSpPr txBox="1"/>
          <p:nvPr/>
        </p:nvSpPr>
        <p:spPr>
          <a:xfrm>
            <a:off x="5875508" y="437743"/>
            <a:ext cx="1553506" cy="830997"/>
          </a:xfrm>
          <a:prstGeom prst="rect">
            <a:avLst/>
          </a:prstGeom>
          <a:noFill/>
        </p:spPr>
        <p:txBody>
          <a:bodyPr wrap="square" rtlCol="0">
            <a:spAutoFit/>
          </a:bodyPr>
          <a:lstStyle/>
          <a:p>
            <a:r>
              <a:rPr lang="en-IN" sz="2400" b="1" dirty="0" err="1">
                <a:ln/>
                <a:solidFill>
                  <a:schemeClr val="accent3"/>
                </a:solidFill>
              </a:rPr>
              <a:t>auth_group</a:t>
            </a:r>
            <a:endParaRPr lang="en-IN" sz="2400" b="1" dirty="0">
              <a:ln/>
              <a:solidFill>
                <a:schemeClr val="accent3"/>
              </a:solidFill>
            </a:endParaRPr>
          </a:p>
        </p:txBody>
      </p:sp>
      <p:graphicFrame>
        <p:nvGraphicFramePr>
          <p:cNvPr id="4" name="Table 3">
            <a:extLst>
              <a:ext uri="{FF2B5EF4-FFF2-40B4-BE49-F238E27FC236}">
                <a16:creationId xmlns:a16="http://schemas.microsoft.com/office/drawing/2014/main" id="{2D29DA2E-51F8-5979-112B-E6D4426FDA43}"/>
              </a:ext>
            </a:extLst>
          </p:cNvPr>
          <p:cNvGraphicFramePr>
            <a:graphicFrameLocks noGrp="1"/>
          </p:cNvGraphicFramePr>
          <p:nvPr>
            <p:extLst>
              <p:ext uri="{D42A27DB-BD31-4B8C-83A1-F6EECF244321}">
                <p14:modId xmlns:p14="http://schemas.microsoft.com/office/powerpoint/2010/main" val="3944957380"/>
              </p:ext>
            </p:extLst>
          </p:nvPr>
        </p:nvGraphicFramePr>
        <p:xfrm>
          <a:off x="2464126" y="2609477"/>
          <a:ext cx="8625405" cy="3559192"/>
        </p:xfrm>
        <a:graphic>
          <a:graphicData uri="http://schemas.openxmlformats.org/drawingml/2006/table">
            <a:tbl>
              <a:tblPr firstRow="1" firstCol="1" bandRow="1">
                <a:tableStyleId>{5C22544A-7EE6-4342-B048-85BDC9FD1C3A}</a:tableStyleId>
              </a:tblPr>
              <a:tblGrid>
                <a:gridCol w="1096178">
                  <a:extLst>
                    <a:ext uri="{9D8B030D-6E8A-4147-A177-3AD203B41FA5}">
                      <a16:colId xmlns:a16="http://schemas.microsoft.com/office/drawing/2014/main" val="1233788869"/>
                    </a:ext>
                  </a:extLst>
                </a:gridCol>
                <a:gridCol w="2808458">
                  <a:extLst>
                    <a:ext uri="{9D8B030D-6E8A-4147-A177-3AD203B41FA5}">
                      <a16:colId xmlns:a16="http://schemas.microsoft.com/office/drawing/2014/main" val="2927495062"/>
                    </a:ext>
                  </a:extLst>
                </a:gridCol>
                <a:gridCol w="1524248">
                  <a:extLst>
                    <a:ext uri="{9D8B030D-6E8A-4147-A177-3AD203B41FA5}">
                      <a16:colId xmlns:a16="http://schemas.microsoft.com/office/drawing/2014/main" val="2700141850"/>
                    </a:ext>
                  </a:extLst>
                </a:gridCol>
                <a:gridCol w="1317215">
                  <a:extLst>
                    <a:ext uri="{9D8B030D-6E8A-4147-A177-3AD203B41FA5}">
                      <a16:colId xmlns:a16="http://schemas.microsoft.com/office/drawing/2014/main" val="2780430983"/>
                    </a:ext>
                  </a:extLst>
                </a:gridCol>
                <a:gridCol w="1879306">
                  <a:extLst>
                    <a:ext uri="{9D8B030D-6E8A-4147-A177-3AD203B41FA5}">
                      <a16:colId xmlns:a16="http://schemas.microsoft.com/office/drawing/2014/main" val="3133875386"/>
                    </a:ext>
                  </a:extLst>
                </a:gridCol>
              </a:tblGrid>
              <a:tr h="479296">
                <a:tc>
                  <a:txBody>
                    <a:bodyPr/>
                    <a:lstStyle/>
                    <a:p>
                      <a:pPr marL="457200" algn="ctr">
                        <a:lnSpc>
                          <a:spcPct val="107000"/>
                        </a:lnSpc>
                        <a:spcAft>
                          <a:spcPts val="1125"/>
                        </a:spcAft>
                      </a:pPr>
                      <a:r>
                        <a:rPr lang="en-US" sz="2000">
                          <a:effectLst/>
                        </a:rPr>
                        <a:t>Sr. No.</a:t>
                      </a:r>
                      <a:endParaRPr lang="en-IN" sz="1400">
                        <a:effectLst/>
                        <a:latin typeface="Nimbus Roman No9 L"/>
                        <a:ea typeface="Bitstream Vera Sans"/>
                        <a:cs typeface="Times New Roman" panose="02020603050405020304" pitchFamily="18" charset="0"/>
                      </a:endParaRPr>
                    </a:p>
                  </a:txBody>
                  <a:tcPr marL="54699" marR="54699" marT="0" marB="0"/>
                </a:tc>
                <a:tc>
                  <a:txBody>
                    <a:bodyPr/>
                    <a:lstStyle/>
                    <a:p>
                      <a:pPr marL="457200" algn="ctr">
                        <a:lnSpc>
                          <a:spcPct val="107000"/>
                        </a:lnSpc>
                        <a:spcAft>
                          <a:spcPts val="1125"/>
                        </a:spcAft>
                      </a:pPr>
                      <a:r>
                        <a:rPr lang="en-US" sz="2000">
                          <a:effectLst/>
                        </a:rPr>
                        <a:t>Fields</a:t>
                      </a:r>
                      <a:endParaRPr lang="en-IN" sz="1400">
                        <a:effectLst/>
                        <a:latin typeface="Nimbus Roman No9 L"/>
                        <a:ea typeface="Bitstream Vera Sans"/>
                        <a:cs typeface="Times New Roman" panose="02020603050405020304" pitchFamily="18" charset="0"/>
                      </a:endParaRPr>
                    </a:p>
                  </a:txBody>
                  <a:tcPr marL="54699" marR="54699" marT="0" marB="0"/>
                </a:tc>
                <a:tc>
                  <a:txBody>
                    <a:bodyPr/>
                    <a:lstStyle/>
                    <a:p>
                      <a:pPr marL="457200" algn="ctr">
                        <a:lnSpc>
                          <a:spcPct val="107000"/>
                        </a:lnSpc>
                        <a:spcAft>
                          <a:spcPts val="1125"/>
                        </a:spcAft>
                      </a:pPr>
                      <a:r>
                        <a:rPr lang="en-US" sz="2000">
                          <a:effectLst/>
                        </a:rPr>
                        <a:t>Data Type</a:t>
                      </a:r>
                      <a:endParaRPr lang="en-IN" sz="1400">
                        <a:effectLst/>
                        <a:latin typeface="Nimbus Roman No9 L"/>
                        <a:ea typeface="Bitstream Vera Sans"/>
                        <a:cs typeface="Times New Roman" panose="02020603050405020304" pitchFamily="18" charset="0"/>
                      </a:endParaRPr>
                    </a:p>
                  </a:txBody>
                  <a:tcPr marL="54699" marR="54699" marT="0" marB="0"/>
                </a:tc>
                <a:tc>
                  <a:txBody>
                    <a:bodyPr/>
                    <a:lstStyle/>
                    <a:p>
                      <a:pPr marL="457200" algn="ctr">
                        <a:lnSpc>
                          <a:spcPct val="107000"/>
                        </a:lnSpc>
                        <a:spcAft>
                          <a:spcPts val="1125"/>
                        </a:spcAft>
                      </a:pPr>
                      <a:r>
                        <a:rPr lang="en-US" sz="2000">
                          <a:effectLst/>
                        </a:rPr>
                        <a:t>Size</a:t>
                      </a:r>
                      <a:endParaRPr lang="en-IN" sz="1400">
                        <a:effectLst/>
                        <a:latin typeface="Nimbus Roman No9 L"/>
                        <a:ea typeface="Bitstream Vera Sans"/>
                        <a:cs typeface="Times New Roman" panose="02020603050405020304" pitchFamily="18" charset="0"/>
                      </a:endParaRPr>
                    </a:p>
                  </a:txBody>
                  <a:tcPr marL="54699" marR="54699" marT="0" marB="0"/>
                </a:tc>
                <a:tc>
                  <a:txBody>
                    <a:bodyPr/>
                    <a:lstStyle/>
                    <a:p>
                      <a:pPr marL="457200" algn="ctr">
                        <a:lnSpc>
                          <a:spcPct val="107000"/>
                        </a:lnSpc>
                        <a:spcAft>
                          <a:spcPts val="1125"/>
                        </a:spcAft>
                      </a:pPr>
                      <a:r>
                        <a:rPr lang="en-US" sz="2000">
                          <a:effectLst/>
                        </a:rPr>
                        <a:t>Constraint</a:t>
                      </a:r>
                      <a:endParaRPr lang="en-IN" sz="1400">
                        <a:effectLst/>
                        <a:latin typeface="Nimbus Roman No9 L"/>
                        <a:ea typeface="Bitstream Vera Sans"/>
                        <a:cs typeface="Times New Roman" panose="02020603050405020304" pitchFamily="18" charset="0"/>
                      </a:endParaRPr>
                    </a:p>
                  </a:txBody>
                  <a:tcPr marL="54699" marR="54699" marT="0" marB="0"/>
                </a:tc>
                <a:extLst>
                  <a:ext uri="{0D108BD9-81ED-4DB2-BD59-A6C34878D82A}">
                    <a16:rowId xmlns:a16="http://schemas.microsoft.com/office/drawing/2014/main" val="2179725771"/>
                  </a:ext>
                </a:extLst>
              </a:tr>
              <a:tr h="368061">
                <a:tc>
                  <a:txBody>
                    <a:bodyPr/>
                    <a:lstStyle/>
                    <a:p>
                      <a:pPr marL="457200" algn="ctr">
                        <a:lnSpc>
                          <a:spcPct val="107000"/>
                        </a:lnSpc>
                        <a:spcAft>
                          <a:spcPts val="1125"/>
                        </a:spcAft>
                      </a:pPr>
                      <a:r>
                        <a:rPr lang="en-US" sz="1800">
                          <a:effectLst/>
                        </a:rPr>
                        <a:t>1</a:t>
                      </a:r>
                      <a:endParaRPr lang="en-IN" sz="1400">
                        <a:effectLst/>
                        <a:latin typeface="Nimbus Roman No9 L"/>
                        <a:ea typeface="Bitstream Vera Sans"/>
                        <a:cs typeface="Times New Roman" panose="02020603050405020304" pitchFamily="18" charset="0"/>
                      </a:endParaRPr>
                    </a:p>
                  </a:txBody>
                  <a:tcPr marL="54699" marR="54699" marT="0" marB="0"/>
                </a:tc>
                <a:tc>
                  <a:txBody>
                    <a:bodyPr/>
                    <a:lstStyle/>
                    <a:p>
                      <a:pPr marL="457200" algn="ctr">
                        <a:lnSpc>
                          <a:spcPct val="107000"/>
                        </a:lnSpc>
                        <a:spcAft>
                          <a:spcPts val="1125"/>
                        </a:spcAft>
                      </a:pPr>
                      <a:r>
                        <a:rPr lang="en-US" sz="1800" dirty="0">
                          <a:effectLst/>
                        </a:rPr>
                        <a:t>Id</a:t>
                      </a:r>
                      <a:endParaRPr lang="en-IN" sz="1400" dirty="0">
                        <a:effectLst/>
                        <a:latin typeface="Nimbus Roman No9 L"/>
                        <a:ea typeface="Bitstream Vera Sans"/>
                        <a:cs typeface="Times New Roman" panose="02020603050405020304" pitchFamily="18" charset="0"/>
                      </a:endParaRPr>
                    </a:p>
                  </a:txBody>
                  <a:tcPr marL="54699" marR="54699" marT="0" marB="0"/>
                </a:tc>
                <a:tc>
                  <a:txBody>
                    <a:bodyPr/>
                    <a:lstStyle/>
                    <a:p>
                      <a:pPr marL="457200" algn="ctr">
                        <a:lnSpc>
                          <a:spcPct val="107000"/>
                        </a:lnSpc>
                        <a:spcAft>
                          <a:spcPts val="1125"/>
                        </a:spcAft>
                      </a:pPr>
                      <a:r>
                        <a:rPr lang="en-US" sz="1800">
                          <a:effectLst/>
                        </a:rPr>
                        <a:t>int</a:t>
                      </a:r>
                      <a:endParaRPr lang="en-IN" sz="1400">
                        <a:effectLst/>
                        <a:latin typeface="Nimbus Roman No9 L"/>
                        <a:ea typeface="Bitstream Vera Sans"/>
                        <a:cs typeface="Times New Roman" panose="02020603050405020304" pitchFamily="18" charset="0"/>
                      </a:endParaRPr>
                    </a:p>
                  </a:txBody>
                  <a:tcPr marL="54699" marR="54699" marT="0" marB="0"/>
                </a:tc>
                <a:tc>
                  <a:txBody>
                    <a:bodyPr/>
                    <a:lstStyle/>
                    <a:p>
                      <a:pPr marL="457200" algn="ctr">
                        <a:lnSpc>
                          <a:spcPct val="107000"/>
                        </a:lnSpc>
                        <a:spcAft>
                          <a:spcPts val="1125"/>
                        </a:spcAft>
                      </a:pPr>
                      <a:r>
                        <a:rPr lang="en-US" sz="1800">
                          <a:effectLst/>
                        </a:rPr>
                        <a:t> </a:t>
                      </a:r>
                      <a:endParaRPr lang="en-IN" sz="1400">
                        <a:effectLst/>
                        <a:latin typeface="Nimbus Roman No9 L"/>
                        <a:ea typeface="Bitstream Vera Sans"/>
                        <a:cs typeface="Times New Roman" panose="02020603050405020304" pitchFamily="18" charset="0"/>
                      </a:endParaRPr>
                    </a:p>
                  </a:txBody>
                  <a:tcPr marL="54699" marR="54699" marT="0" marB="0"/>
                </a:tc>
                <a:tc>
                  <a:txBody>
                    <a:bodyPr/>
                    <a:lstStyle/>
                    <a:p>
                      <a:pPr marL="457200" algn="ctr">
                        <a:lnSpc>
                          <a:spcPct val="107000"/>
                        </a:lnSpc>
                        <a:spcAft>
                          <a:spcPts val="1125"/>
                        </a:spcAft>
                      </a:pPr>
                      <a:r>
                        <a:rPr lang="en-US" sz="2000">
                          <a:effectLst/>
                        </a:rPr>
                        <a:t>Primary Key</a:t>
                      </a:r>
                      <a:endParaRPr lang="en-IN" sz="1400">
                        <a:effectLst/>
                        <a:latin typeface="Nimbus Roman No9 L"/>
                        <a:ea typeface="Bitstream Vera Sans"/>
                        <a:cs typeface="Times New Roman" panose="02020603050405020304" pitchFamily="18" charset="0"/>
                      </a:endParaRPr>
                    </a:p>
                  </a:txBody>
                  <a:tcPr marL="54699" marR="54699" marT="0" marB="0"/>
                </a:tc>
                <a:extLst>
                  <a:ext uri="{0D108BD9-81ED-4DB2-BD59-A6C34878D82A}">
                    <a16:rowId xmlns:a16="http://schemas.microsoft.com/office/drawing/2014/main" val="659647057"/>
                  </a:ext>
                </a:extLst>
              </a:tr>
              <a:tr h="322047">
                <a:tc>
                  <a:txBody>
                    <a:bodyPr/>
                    <a:lstStyle/>
                    <a:p>
                      <a:pPr marL="457200" algn="ctr">
                        <a:lnSpc>
                          <a:spcPct val="107000"/>
                        </a:lnSpc>
                        <a:spcAft>
                          <a:spcPts val="1125"/>
                        </a:spcAft>
                      </a:pPr>
                      <a:r>
                        <a:rPr lang="en-US" sz="1800">
                          <a:effectLst/>
                        </a:rPr>
                        <a:t>2</a:t>
                      </a:r>
                      <a:endParaRPr lang="en-IN" sz="1400">
                        <a:effectLst/>
                        <a:latin typeface="Nimbus Roman No9 L"/>
                        <a:ea typeface="Bitstream Vera Sans"/>
                        <a:cs typeface="Times New Roman" panose="02020603050405020304" pitchFamily="18" charset="0"/>
                      </a:endParaRPr>
                    </a:p>
                  </a:txBody>
                  <a:tcPr marL="54699" marR="54699" marT="0" marB="0"/>
                </a:tc>
                <a:tc>
                  <a:txBody>
                    <a:bodyPr/>
                    <a:lstStyle/>
                    <a:p>
                      <a:pPr marL="457200" algn="ctr">
                        <a:lnSpc>
                          <a:spcPct val="107000"/>
                        </a:lnSpc>
                        <a:spcAft>
                          <a:spcPts val="1125"/>
                        </a:spcAft>
                      </a:pPr>
                      <a:r>
                        <a:rPr lang="en-US" sz="1800">
                          <a:effectLst/>
                        </a:rPr>
                        <a:t>Action_time</a:t>
                      </a:r>
                      <a:endParaRPr lang="en-IN" sz="1400">
                        <a:effectLst/>
                        <a:latin typeface="Nimbus Roman No9 L"/>
                        <a:ea typeface="Bitstream Vera Sans"/>
                        <a:cs typeface="Times New Roman" panose="02020603050405020304" pitchFamily="18" charset="0"/>
                      </a:endParaRPr>
                    </a:p>
                  </a:txBody>
                  <a:tcPr marL="54699" marR="54699" marT="0" marB="0"/>
                </a:tc>
                <a:tc>
                  <a:txBody>
                    <a:bodyPr/>
                    <a:lstStyle/>
                    <a:p>
                      <a:pPr marL="457200" algn="ctr">
                        <a:lnSpc>
                          <a:spcPct val="107000"/>
                        </a:lnSpc>
                        <a:spcAft>
                          <a:spcPts val="1125"/>
                        </a:spcAft>
                      </a:pPr>
                      <a:r>
                        <a:rPr lang="en-US" sz="1800">
                          <a:effectLst/>
                        </a:rPr>
                        <a:t>Datetime</a:t>
                      </a:r>
                      <a:endParaRPr lang="en-IN" sz="1400">
                        <a:effectLst/>
                        <a:latin typeface="Nimbus Roman No9 L"/>
                        <a:ea typeface="Bitstream Vera Sans"/>
                        <a:cs typeface="Times New Roman" panose="02020603050405020304" pitchFamily="18" charset="0"/>
                      </a:endParaRPr>
                    </a:p>
                  </a:txBody>
                  <a:tcPr marL="54699" marR="54699" marT="0" marB="0"/>
                </a:tc>
                <a:tc>
                  <a:txBody>
                    <a:bodyPr/>
                    <a:lstStyle/>
                    <a:p>
                      <a:pPr marL="457200" algn="ctr">
                        <a:lnSpc>
                          <a:spcPct val="107000"/>
                        </a:lnSpc>
                        <a:spcAft>
                          <a:spcPts val="1125"/>
                        </a:spcAft>
                      </a:pPr>
                      <a:r>
                        <a:rPr lang="en-US" sz="1800">
                          <a:effectLst/>
                        </a:rPr>
                        <a:t> </a:t>
                      </a:r>
                      <a:endParaRPr lang="en-IN" sz="1400">
                        <a:effectLst/>
                        <a:latin typeface="Nimbus Roman No9 L"/>
                        <a:ea typeface="Bitstream Vera Sans"/>
                        <a:cs typeface="Times New Roman" panose="02020603050405020304" pitchFamily="18" charset="0"/>
                      </a:endParaRPr>
                    </a:p>
                  </a:txBody>
                  <a:tcPr marL="54699" marR="54699" marT="0" marB="0"/>
                </a:tc>
                <a:tc>
                  <a:txBody>
                    <a:bodyPr/>
                    <a:lstStyle/>
                    <a:p>
                      <a:pPr marL="457200" algn="ctr">
                        <a:lnSpc>
                          <a:spcPct val="107000"/>
                        </a:lnSpc>
                        <a:spcAft>
                          <a:spcPts val="1125"/>
                        </a:spcAft>
                      </a:pPr>
                      <a:r>
                        <a:rPr lang="en-US" sz="2000">
                          <a:effectLst/>
                        </a:rPr>
                        <a:t> </a:t>
                      </a:r>
                      <a:endParaRPr lang="en-IN" sz="1400">
                        <a:effectLst/>
                        <a:latin typeface="Nimbus Roman No9 L"/>
                        <a:ea typeface="Bitstream Vera Sans"/>
                        <a:cs typeface="Times New Roman" panose="02020603050405020304" pitchFamily="18" charset="0"/>
                      </a:endParaRPr>
                    </a:p>
                  </a:txBody>
                  <a:tcPr marL="54699" marR="54699" marT="0" marB="0"/>
                </a:tc>
                <a:extLst>
                  <a:ext uri="{0D108BD9-81ED-4DB2-BD59-A6C34878D82A}">
                    <a16:rowId xmlns:a16="http://schemas.microsoft.com/office/drawing/2014/main" val="3755534620"/>
                  </a:ext>
                </a:extLst>
              </a:tr>
              <a:tr h="183663">
                <a:tc>
                  <a:txBody>
                    <a:bodyPr/>
                    <a:lstStyle/>
                    <a:p>
                      <a:pPr marL="457200" algn="ctr">
                        <a:lnSpc>
                          <a:spcPct val="107000"/>
                        </a:lnSpc>
                        <a:spcAft>
                          <a:spcPts val="1125"/>
                        </a:spcAft>
                      </a:pPr>
                      <a:r>
                        <a:rPr lang="en-US" sz="1800">
                          <a:effectLst/>
                        </a:rPr>
                        <a:t>3</a:t>
                      </a:r>
                      <a:endParaRPr lang="en-IN" sz="1400">
                        <a:effectLst/>
                        <a:latin typeface="Nimbus Roman No9 L"/>
                        <a:ea typeface="Bitstream Vera Sans"/>
                        <a:cs typeface="Times New Roman" panose="02020603050405020304" pitchFamily="18" charset="0"/>
                      </a:endParaRPr>
                    </a:p>
                  </a:txBody>
                  <a:tcPr marL="54699" marR="54699" marT="0" marB="0"/>
                </a:tc>
                <a:tc>
                  <a:txBody>
                    <a:bodyPr/>
                    <a:lstStyle/>
                    <a:p>
                      <a:pPr marL="457200" algn="ctr">
                        <a:lnSpc>
                          <a:spcPct val="107000"/>
                        </a:lnSpc>
                        <a:spcAft>
                          <a:spcPts val="1125"/>
                        </a:spcAft>
                      </a:pPr>
                      <a:r>
                        <a:rPr lang="en-US" sz="1800">
                          <a:effectLst/>
                        </a:rPr>
                        <a:t>Object_id</a:t>
                      </a:r>
                      <a:endParaRPr lang="en-IN" sz="1400">
                        <a:effectLst/>
                        <a:latin typeface="Nimbus Roman No9 L"/>
                        <a:ea typeface="Bitstream Vera Sans"/>
                        <a:cs typeface="Times New Roman" panose="02020603050405020304" pitchFamily="18" charset="0"/>
                      </a:endParaRPr>
                    </a:p>
                  </a:txBody>
                  <a:tcPr marL="54699" marR="54699" marT="0" marB="0"/>
                </a:tc>
                <a:tc>
                  <a:txBody>
                    <a:bodyPr/>
                    <a:lstStyle/>
                    <a:p>
                      <a:pPr marL="457200" algn="ctr">
                        <a:lnSpc>
                          <a:spcPct val="107000"/>
                        </a:lnSpc>
                        <a:spcAft>
                          <a:spcPts val="1125"/>
                        </a:spcAft>
                      </a:pPr>
                      <a:r>
                        <a:rPr lang="en-US" sz="1800">
                          <a:effectLst/>
                        </a:rPr>
                        <a:t>Text</a:t>
                      </a:r>
                      <a:endParaRPr lang="en-IN" sz="1400">
                        <a:effectLst/>
                        <a:latin typeface="Nimbus Roman No9 L"/>
                        <a:ea typeface="Bitstream Vera Sans"/>
                        <a:cs typeface="Times New Roman" panose="02020603050405020304" pitchFamily="18" charset="0"/>
                      </a:endParaRPr>
                    </a:p>
                  </a:txBody>
                  <a:tcPr marL="54699" marR="54699" marT="0" marB="0"/>
                </a:tc>
                <a:tc>
                  <a:txBody>
                    <a:bodyPr/>
                    <a:lstStyle/>
                    <a:p>
                      <a:pPr marL="457200" algn="ctr">
                        <a:lnSpc>
                          <a:spcPct val="107000"/>
                        </a:lnSpc>
                        <a:spcAft>
                          <a:spcPts val="1125"/>
                        </a:spcAft>
                      </a:pPr>
                      <a:r>
                        <a:rPr lang="en-US" sz="1800">
                          <a:effectLst/>
                        </a:rPr>
                        <a:t> </a:t>
                      </a:r>
                      <a:endParaRPr lang="en-IN" sz="1400">
                        <a:effectLst/>
                        <a:latin typeface="Nimbus Roman No9 L"/>
                        <a:ea typeface="Bitstream Vera Sans"/>
                        <a:cs typeface="Times New Roman" panose="02020603050405020304" pitchFamily="18" charset="0"/>
                      </a:endParaRPr>
                    </a:p>
                  </a:txBody>
                  <a:tcPr marL="54699" marR="54699" marT="0" marB="0"/>
                </a:tc>
                <a:tc>
                  <a:txBody>
                    <a:bodyPr/>
                    <a:lstStyle/>
                    <a:p>
                      <a:pPr marL="457200" algn="ctr">
                        <a:lnSpc>
                          <a:spcPct val="107000"/>
                        </a:lnSpc>
                        <a:spcAft>
                          <a:spcPts val="1125"/>
                        </a:spcAft>
                      </a:pPr>
                      <a:r>
                        <a:rPr lang="en-US" sz="2000">
                          <a:effectLst/>
                        </a:rPr>
                        <a:t> </a:t>
                      </a:r>
                      <a:endParaRPr lang="en-IN" sz="1400">
                        <a:effectLst/>
                        <a:latin typeface="Nimbus Roman No9 L"/>
                        <a:ea typeface="Bitstream Vera Sans"/>
                        <a:cs typeface="Times New Roman" panose="02020603050405020304" pitchFamily="18" charset="0"/>
                      </a:endParaRPr>
                    </a:p>
                  </a:txBody>
                  <a:tcPr marL="54699" marR="54699" marT="0" marB="0"/>
                </a:tc>
                <a:extLst>
                  <a:ext uri="{0D108BD9-81ED-4DB2-BD59-A6C34878D82A}">
                    <a16:rowId xmlns:a16="http://schemas.microsoft.com/office/drawing/2014/main" val="2051692546"/>
                  </a:ext>
                </a:extLst>
              </a:tr>
              <a:tr h="322047">
                <a:tc>
                  <a:txBody>
                    <a:bodyPr/>
                    <a:lstStyle/>
                    <a:p>
                      <a:pPr marL="457200" algn="ctr">
                        <a:lnSpc>
                          <a:spcPct val="107000"/>
                        </a:lnSpc>
                        <a:spcAft>
                          <a:spcPts val="1125"/>
                        </a:spcAft>
                      </a:pPr>
                      <a:r>
                        <a:rPr lang="en-US" sz="1800">
                          <a:effectLst/>
                        </a:rPr>
                        <a:t>4</a:t>
                      </a:r>
                      <a:endParaRPr lang="en-IN" sz="1400">
                        <a:effectLst/>
                        <a:latin typeface="Nimbus Roman No9 L"/>
                        <a:ea typeface="Bitstream Vera Sans"/>
                        <a:cs typeface="Times New Roman" panose="02020603050405020304" pitchFamily="18" charset="0"/>
                      </a:endParaRPr>
                    </a:p>
                  </a:txBody>
                  <a:tcPr marL="54699" marR="54699" marT="0" marB="0"/>
                </a:tc>
                <a:tc>
                  <a:txBody>
                    <a:bodyPr/>
                    <a:lstStyle/>
                    <a:p>
                      <a:pPr marL="457200" algn="ctr">
                        <a:lnSpc>
                          <a:spcPct val="107000"/>
                        </a:lnSpc>
                        <a:spcAft>
                          <a:spcPts val="1125"/>
                        </a:spcAft>
                      </a:pPr>
                      <a:r>
                        <a:rPr lang="en-US" sz="1800">
                          <a:effectLst/>
                        </a:rPr>
                        <a:t>Object_repr</a:t>
                      </a:r>
                      <a:endParaRPr lang="en-IN" sz="1400">
                        <a:effectLst/>
                        <a:latin typeface="Nimbus Roman No9 L"/>
                        <a:ea typeface="Bitstream Vera Sans"/>
                        <a:cs typeface="Times New Roman" panose="02020603050405020304" pitchFamily="18" charset="0"/>
                      </a:endParaRPr>
                    </a:p>
                  </a:txBody>
                  <a:tcPr marL="54699" marR="54699" marT="0" marB="0"/>
                </a:tc>
                <a:tc>
                  <a:txBody>
                    <a:bodyPr/>
                    <a:lstStyle/>
                    <a:p>
                      <a:pPr marL="457200" algn="ctr">
                        <a:lnSpc>
                          <a:spcPct val="107000"/>
                        </a:lnSpc>
                        <a:spcAft>
                          <a:spcPts val="1125"/>
                        </a:spcAft>
                      </a:pPr>
                      <a:r>
                        <a:rPr lang="en-US" sz="1800">
                          <a:effectLst/>
                        </a:rPr>
                        <a:t>Varchar</a:t>
                      </a:r>
                      <a:endParaRPr lang="en-IN" sz="1400">
                        <a:effectLst/>
                        <a:latin typeface="Nimbus Roman No9 L"/>
                        <a:ea typeface="Bitstream Vera Sans"/>
                        <a:cs typeface="Times New Roman" panose="02020603050405020304" pitchFamily="18" charset="0"/>
                      </a:endParaRPr>
                    </a:p>
                  </a:txBody>
                  <a:tcPr marL="54699" marR="54699" marT="0" marB="0"/>
                </a:tc>
                <a:tc>
                  <a:txBody>
                    <a:bodyPr/>
                    <a:lstStyle/>
                    <a:p>
                      <a:pPr marL="457200" algn="ctr">
                        <a:lnSpc>
                          <a:spcPct val="107000"/>
                        </a:lnSpc>
                        <a:spcAft>
                          <a:spcPts val="1125"/>
                        </a:spcAft>
                      </a:pPr>
                      <a:r>
                        <a:rPr lang="en-US" sz="1800">
                          <a:effectLst/>
                        </a:rPr>
                        <a:t>200</a:t>
                      </a:r>
                      <a:endParaRPr lang="en-IN" sz="1400">
                        <a:effectLst/>
                        <a:latin typeface="Nimbus Roman No9 L"/>
                        <a:ea typeface="Bitstream Vera Sans"/>
                        <a:cs typeface="Times New Roman" panose="02020603050405020304" pitchFamily="18" charset="0"/>
                      </a:endParaRPr>
                    </a:p>
                  </a:txBody>
                  <a:tcPr marL="54699" marR="54699" marT="0" marB="0"/>
                </a:tc>
                <a:tc>
                  <a:txBody>
                    <a:bodyPr/>
                    <a:lstStyle/>
                    <a:p>
                      <a:pPr marL="457200" algn="ctr">
                        <a:lnSpc>
                          <a:spcPct val="107000"/>
                        </a:lnSpc>
                        <a:spcAft>
                          <a:spcPts val="1125"/>
                        </a:spcAft>
                      </a:pPr>
                      <a:r>
                        <a:rPr lang="en-US" sz="2000">
                          <a:effectLst/>
                        </a:rPr>
                        <a:t> </a:t>
                      </a:r>
                      <a:endParaRPr lang="en-IN" sz="1400">
                        <a:effectLst/>
                        <a:latin typeface="Nimbus Roman No9 L"/>
                        <a:ea typeface="Bitstream Vera Sans"/>
                        <a:cs typeface="Times New Roman" panose="02020603050405020304" pitchFamily="18" charset="0"/>
                      </a:endParaRPr>
                    </a:p>
                  </a:txBody>
                  <a:tcPr marL="54699" marR="54699" marT="0" marB="0"/>
                </a:tc>
                <a:extLst>
                  <a:ext uri="{0D108BD9-81ED-4DB2-BD59-A6C34878D82A}">
                    <a16:rowId xmlns:a16="http://schemas.microsoft.com/office/drawing/2014/main" val="2933460043"/>
                  </a:ext>
                </a:extLst>
              </a:tr>
              <a:tr h="322047">
                <a:tc>
                  <a:txBody>
                    <a:bodyPr/>
                    <a:lstStyle/>
                    <a:p>
                      <a:pPr marL="457200" algn="ctr">
                        <a:lnSpc>
                          <a:spcPct val="107000"/>
                        </a:lnSpc>
                        <a:spcAft>
                          <a:spcPts val="1125"/>
                        </a:spcAft>
                      </a:pPr>
                      <a:r>
                        <a:rPr lang="en-US" sz="1800">
                          <a:effectLst/>
                        </a:rPr>
                        <a:t>5</a:t>
                      </a:r>
                      <a:endParaRPr lang="en-IN" sz="1400">
                        <a:effectLst/>
                        <a:latin typeface="Nimbus Roman No9 L"/>
                        <a:ea typeface="Bitstream Vera Sans"/>
                        <a:cs typeface="Times New Roman" panose="02020603050405020304" pitchFamily="18" charset="0"/>
                      </a:endParaRPr>
                    </a:p>
                  </a:txBody>
                  <a:tcPr marL="54699" marR="54699" marT="0" marB="0"/>
                </a:tc>
                <a:tc>
                  <a:txBody>
                    <a:bodyPr/>
                    <a:lstStyle/>
                    <a:p>
                      <a:pPr marL="457200" algn="ctr">
                        <a:lnSpc>
                          <a:spcPct val="107000"/>
                        </a:lnSpc>
                        <a:spcAft>
                          <a:spcPts val="1125"/>
                        </a:spcAft>
                      </a:pPr>
                      <a:r>
                        <a:rPr lang="en-US" sz="1800">
                          <a:effectLst/>
                        </a:rPr>
                        <a:t>Change_message</a:t>
                      </a:r>
                      <a:endParaRPr lang="en-IN" sz="1400">
                        <a:effectLst/>
                        <a:latin typeface="Nimbus Roman No9 L"/>
                        <a:ea typeface="Bitstream Vera Sans"/>
                        <a:cs typeface="Times New Roman" panose="02020603050405020304" pitchFamily="18" charset="0"/>
                      </a:endParaRPr>
                    </a:p>
                  </a:txBody>
                  <a:tcPr marL="54699" marR="54699" marT="0" marB="0"/>
                </a:tc>
                <a:tc>
                  <a:txBody>
                    <a:bodyPr/>
                    <a:lstStyle/>
                    <a:p>
                      <a:pPr marL="457200" algn="ctr">
                        <a:lnSpc>
                          <a:spcPct val="107000"/>
                        </a:lnSpc>
                        <a:spcAft>
                          <a:spcPts val="1125"/>
                        </a:spcAft>
                      </a:pPr>
                      <a:r>
                        <a:rPr lang="en-US" sz="1800">
                          <a:effectLst/>
                        </a:rPr>
                        <a:t>Text</a:t>
                      </a:r>
                      <a:endParaRPr lang="en-IN" sz="1400">
                        <a:effectLst/>
                        <a:latin typeface="Nimbus Roman No9 L"/>
                        <a:ea typeface="Bitstream Vera Sans"/>
                        <a:cs typeface="Times New Roman" panose="02020603050405020304" pitchFamily="18" charset="0"/>
                      </a:endParaRPr>
                    </a:p>
                  </a:txBody>
                  <a:tcPr marL="54699" marR="54699" marT="0" marB="0"/>
                </a:tc>
                <a:tc>
                  <a:txBody>
                    <a:bodyPr/>
                    <a:lstStyle/>
                    <a:p>
                      <a:pPr marL="457200" algn="ctr">
                        <a:lnSpc>
                          <a:spcPct val="107000"/>
                        </a:lnSpc>
                        <a:spcAft>
                          <a:spcPts val="1125"/>
                        </a:spcAft>
                      </a:pPr>
                      <a:r>
                        <a:rPr lang="en-US" sz="1800">
                          <a:effectLst/>
                        </a:rPr>
                        <a:t> </a:t>
                      </a:r>
                      <a:endParaRPr lang="en-IN" sz="1400">
                        <a:effectLst/>
                        <a:latin typeface="Nimbus Roman No9 L"/>
                        <a:ea typeface="Bitstream Vera Sans"/>
                        <a:cs typeface="Times New Roman" panose="02020603050405020304" pitchFamily="18" charset="0"/>
                      </a:endParaRPr>
                    </a:p>
                  </a:txBody>
                  <a:tcPr marL="54699" marR="54699" marT="0" marB="0"/>
                </a:tc>
                <a:tc>
                  <a:txBody>
                    <a:bodyPr/>
                    <a:lstStyle/>
                    <a:p>
                      <a:pPr marL="457200" algn="ctr">
                        <a:lnSpc>
                          <a:spcPct val="107000"/>
                        </a:lnSpc>
                        <a:spcAft>
                          <a:spcPts val="1125"/>
                        </a:spcAft>
                      </a:pPr>
                      <a:r>
                        <a:rPr lang="en-US" sz="2000">
                          <a:effectLst/>
                        </a:rPr>
                        <a:t> </a:t>
                      </a:r>
                      <a:endParaRPr lang="en-IN" sz="1400">
                        <a:effectLst/>
                        <a:latin typeface="Nimbus Roman No9 L"/>
                        <a:ea typeface="Bitstream Vera Sans"/>
                        <a:cs typeface="Times New Roman" panose="02020603050405020304" pitchFamily="18" charset="0"/>
                      </a:endParaRPr>
                    </a:p>
                  </a:txBody>
                  <a:tcPr marL="54699" marR="54699" marT="0" marB="0"/>
                </a:tc>
                <a:extLst>
                  <a:ext uri="{0D108BD9-81ED-4DB2-BD59-A6C34878D82A}">
                    <a16:rowId xmlns:a16="http://schemas.microsoft.com/office/drawing/2014/main" val="2869697993"/>
                  </a:ext>
                </a:extLst>
              </a:tr>
              <a:tr h="183663">
                <a:tc>
                  <a:txBody>
                    <a:bodyPr/>
                    <a:lstStyle/>
                    <a:p>
                      <a:pPr marL="457200" algn="ctr">
                        <a:lnSpc>
                          <a:spcPct val="107000"/>
                        </a:lnSpc>
                        <a:spcAft>
                          <a:spcPts val="1125"/>
                        </a:spcAft>
                      </a:pPr>
                      <a:r>
                        <a:rPr lang="en-US" sz="1800">
                          <a:effectLst/>
                        </a:rPr>
                        <a:t>6</a:t>
                      </a:r>
                      <a:endParaRPr lang="en-IN" sz="1400">
                        <a:effectLst/>
                        <a:latin typeface="Nimbus Roman No9 L"/>
                        <a:ea typeface="Bitstream Vera Sans"/>
                        <a:cs typeface="Times New Roman" panose="02020603050405020304" pitchFamily="18" charset="0"/>
                      </a:endParaRPr>
                    </a:p>
                  </a:txBody>
                  <a:tcPr marL="54699" marR="54699" marT="0" marB="0"/>
                </a:tc>
                <a:tc>
                  <a:txBody>
                    <a:bodyPr/>
                    <a:lstStyle/>
                    <a:p>
                      <a:pPr marL="457200" algn="ctr">
                        <a:lnSpc>
                          <a:spcPct val="107000"/>
                        </a:lnSpc>
                        <a:spcAft>
                          <a:spcPts val="1125"/>
                        </a:spcAft>
                      </a:pPr>
                      <a:r>
                        <a:rPr lang="en-US" sz="1800">
                          <a:effectLst/>
                        </a:rPr>
                        <a:t>Content_type_id</a:t>
                      </a:r>
                      <a:endParaRPr lang="en-IN" sz="1400">
                        <a:effectLst/>
                        <a:latin typeface="Nimbus Roman No9 L"/>
                        <a:ea typeface="Bitstream Vera Sans"/>
                        <a:cs typeface="Times New Roman" panose="02020603050405020304" pitchFamily="18" charset="0"/>
                      </a:endParaRPr>
                    </a:p>
                  </a:txBody>
                  <a:tcPr marL="54699" marR="54699" marT="0" marB="0"/>
                </a:tc>
                <a:tc>
                  <a:txBody>
                    <a:bodyPr/>
                    <a:lstStyle/>
                    <a:p>
                      <a:pPr marL="457200" algn="ctr">
                        <a:lnSpc>
                          <a:spcPct val="107000"/>
                        </a:lnSpc>
                        <a:spcAft>
                          <a:spcPts val="1125"/>
                        </a:spcAft>
                      </a:pPr>
                      <a:r>
                        <a:rPr lang="en-US" sz="1800">
                          <a:effectLst/>
                        </a:rPr>
                        <a:t>Int</a:t>
                      </a:r>
                      <a:endParaRPr lang="en-IN" sz="1400">
                        <a:effectLst/>
                        <a:latin typeface="Nimbus Roman No9 L"/>
                        <a:ea typeface="Bitstream Vera Sans"/>
                        <a:cs typeface="Times New Roman" panose="02020603050405020304" pitchFamily="18" charset="0"/>
                      </a:endParaRPr>
                    </a:p>
                  </a:txBody>
                  <a:tcPr marL="54699" marR="54699" marT="0" marB="0"/>
                </a:tc>
                <a:tc>
                  <a:txBody>
                    <a:bodyPr/>
                    <a:lstStyle/>
                    <a:p>
                      <a:pPr marL="457200" algn="ctr">
                        <a:lnSpc>
                          <a:spcPct val="107000"/>
                        </a:lnSpc>
                        <a:spcAft>
                          <a:spcPts val="1125"/>
                        </a:spcAft>
                      </a:pPr>
                      <a:r>
                        <a:rPr lang="en-US" sz="1800">
                          <a:effectLst/>
                        </a:rPr>
                        <a:t> </a:t>
                      </a:r>
                      <a:endParaRPr lang="en-IN" sz="1400">
                        <a:effectLst/>
                        <a:latin typeface="Nimbus Roman No9 L"/>
                        <a:ea typeface="Bitstream Vera Sans"/>
                        <a:cs typeface="Times New Roman" panose="02020603050405020304" pitchFamily="18" charset="0"/>
                      </a:endParaRPr>
                    </a:p>
                  </a:txBody>
                  <a:tcPr marL="54699" marR="54699" marT="0" marB="0"/>
                </a:tc>
                <a:tc>
                  <a:txBody>
                    <a:bodyPr/>
                    <a:lstStyle/>
                    <a:p>
                      <a:pPr marL="457200" algn="ctr">
                        <a:lnSpc>
                          <a:spcPct val="107000"/>
                        </a:lnSpc>
                        <a:spcAft>
                          <a:spcPts val="1125"/>
                        </a:spcAft>
                      </a:pPr>
                      <a:r>
                        <a:rPr lang="en-US" sz="2000">
                          <a:effectLst/>
                        </a:rPr>
                        <a:t> </a:t>
                      </a:r>
                      <a:endParaRPr lang="en-IN" sz="1400">
                        <a:effectLst/>
                        <a:latin typeface="Nimbus Roman No9 L"/>
                        <a:ea typeface="Bitstream Vera Sans"/>
                        <a:cs typeface="Times New Roman" panose="02020603050405020304" pitchFamily="18" charset="0"/>
                      </a:endParaRPr>
                    </a:p>
                  </a:txBody>
                  <a:tcPr marL="54699" marR="54699" marT="0" marB="0"/>
                </a:tc>
                <a:extLst>
                  <a:ext uri="{0D108BD9-81ED-4DB2-BD59-A6C34878D82A}">
                    <a16:rowId xmlns:a16="http://schemas.microsoft.com/office/drawing/2014/main" val="577267152"/>
                  </a:ext>
                </a:extLst>
              </a:tr>
              <a:tr h="183663">
                <a:tc>
                  <a:txBody>
                    <a:bodyPr/>
                    <a:lstStyle/>
                    <a:p>
                      <a:pPr marL="457200" algn="ctr">
                        <a:lnSpc>
                          <a:spcPct val="107000"/>
                        </a:lnSpc>
                        <a:spcAft>
                          <a:spcPts val="1125"/>
                        </a:spcAft>
                      </a:pPr>
                      <a:r>
                        <a:rPr lang="en-US" sz="1800">
                          <a:effectLst/>
                        </a:rPr>
                        <a:t>7</a:t>
                      </a:r>
                      <a:endParaRPr lang="en-IN" sz="1400">
                        <a:effectLst/>
                        <a:latin typeface="Nimbus Roman No9 L"/>
                        <a:ea typeface="Bitstream Vera Sans"/>
                        <a:cs typeface="Times New Roman" panose="02020603050405020304" pitchFamily="18" charset="0"/>
                      </a:endParaRPr>
                    </a:p>
                  </a:txBody>
                  <a:tcPr marL="54699" marR="54699" marT="0" marB="0"/>
                </a:tc>
                <a:tc>
                  <a:txBody>
                    <a:bodyPr/>
                    <a:lstStyle/>
                    <a:p>
                      <a:pPr marL="457200" algn="ctr">
                        <a:lnSpc>
                          <a:spcPct val="107000"/>
                        </a:lnSpc>
                        <a:spcAft>
                          <a:spcPts val="1125"/>
                        </a:spcAft>
                      </a:pPr>
                      <a:r>
                        <a:rPr lang="en-US" sz="1800">
                          <a:effectLst/>
                        </a:rPr>
                        <a:t>User_id</a:t>
                      </a:r>
                      <a:endParaRPr lang="en-IN" sz="1400">
                        <a:effectLst/>
                        <a:latin typeface="Nimbus Roman No9 L"/>
                        <a:ea typeface="Bitstream Vera Sans"/>
                        <a:cs typeface="Times New Roman" panose="02020603050405020304" pitchFamily="18" charset="0"/>
                      </a:endParaRPr>
                    </a:p>
                  </a:txBody>
                  <a:tcPr marL="54699" marR="54699" marT="0" marB="0"/>
                </a:tc>
                <a:tc>
                  <a:txBody>
                    <a:bodyPr/>
                    <a:lstStyle/>
                    <a:p>
                      <a:pPr marL="457200" algn="ctr">
                        <a:lnSpc>
                          <a:spcPct val="107000"/>
                        </a:lnSpc>
                        <a:spcAft>
                          <a:spcPts val="1125"/>
                        </a:spcAft>
                      </a:pPr>
                      <a:r>
                        <a:rPr lang="en-US" sz="1800">
                          <a:effectLst/>
                        </a:rPr>
                        <a:t>Int</a:t>
                      </a:r>
                      <a:endParaRPr lang="en-IN" sz="1400">
                        <a:effectLst/>
                        <a:latin typeface="Nimbus Roman No9 L"/>
                        <a:ea typeface="Bitstream Vera Sans"/>
                        <a:cs typeface="Times New Roman" panose="02020603050405020304" pitchFamily="18" charset="0"/>
                      </a:endParaRPr>
                    </a:p>
                  </a:txBody>
                  <a:tcPr marL="54699" marR="54699" marT="0" marB="0"/>
                </a:tc>
                <a:tc>
                  <a:txBody>
                    <a:bodyPr/>
                    <a:lstStyle/>
                    <a:p>
                      <a:pPr marL="457200" algn="ctr">
                        <a:lnSpc>
                          <a:spcPct val="107000"/>
                        </a:lnSpc>
                        <a:spcAft>
                          <a:spcPts val="1125"/>
                        </a:spcAft>
                      </a:pPr>
                      <a:r>
                        <a:rPr lang="en-US" sz="1800">
                          <a:effectLst/>
                        </a:rPr>
                        <a:t> </a:t>
                      </a:r>
                      <a:endParaRPr lang="en-IN" sz="1400">
                        <a:effectLst/>
                        <a:latin typeface="Nimbus Roman No9 L"/>
                        <a:ea typeface="Bitstream Vera Sans"/>
                        <a:cs typeface="Times New Roman" panose="02020603050405020304" pitchFamily="18" charset="0"/>
                      </a:endParaRPr>
                    </a:p>
                  </a:txBody>
                  <a:tcPr marL="54699" marR="54699" marT="0" marB="0"/>
                </a:tc>
                <a:tc>
                  <a:txBody>
                    <a:bodyPr/>
                    <a:lstStyle/>
                    <a:p>
                      <a:pPr marL="457200" algn="ctr">
                        <a:lnSpc>
                          <a:spcPct val="107000"/>
                        </a:lnSpc>
                        <a:spcAft>
                          <a:spcPts val="1125"/>
                        </a:spcAft>
                      </a:pPr>
                      <a:r>
                        <a:rPr lang="en-US" sz="2000">
                          <a:effectLst/>
                        </a:rPr>
                        <a:t> </a:t>
                      </a:r>
                      <a:endParaRPr lang="en-IN" sz="1400">
                        <a:effectLst/>
                        <a:latin typeface="Nimbus Roman No9 L"/>
                        <a:ea typeface="Bitstream Vera Sans"/>
                        <a:cs typeface="Times New Roman" panose="02020603050405020304" pitchFamily="18" charset="0"/>
                      </a:endParaRPr>
                    </a:p>
                  </a:txBody>
                  <a:tcPr marL="54699" marR="54699" marT="0" marB="0"/>
                </a:tc>
                <a:extLst>
                  <a:ext uri="{0D108BD9-81ED-4DB2-BD59-A6C34878D82A}">
                    <a16:rowId xmlns:a16="http://schemas.microsoft.com/office/drawing/2014/main" val="1252177397"/>
                  </a:ext>
                </a:extLst>
              </a:tr>
              <a:tr h="652222">
                <a:tc>
                  <a:txBody>
                    <a:bodyPr/>
                    <a:lstStyle/>
                    <a:p>
                      <a:pPr marL="457200" algn="ctr">
                        <a:lnSpc>
                          <a:spcPct val="107000"/>
                        </a:lnSpc>
                        <a:spcAft>
                          <a:spcPts val="1125"/>
                        </a:spcAft>
                      </a:pPr>
                      <a:r>
                        <a:rPr lang="en-US" sz="1800">
                          <a:effectLst/>
                        </a:rPr>
                        <a:t>8</a:t>
                      </a:r>
                      <a:endParaRPr lang="en-IN" sz="1400">
                        <a:effectLst/>
                        <a:latin typeface="Nimbus Roman No9 L"/>
                        <a:ea typeface="Bitstream Vera Sans"/>
                        <a:cs typeface="Times New Roman" panose="02020603050405020304" pitchFamily="18" charset="0"/>
                      </a:endParaRPr>
                    </a:p>
                  </a:txBody>
                  <a:tcPr marL="54699" marR="54699" marT="0" marB="0"/>
                </a:tc>
                <a:tc>
                  <a:txBody>
                    <a:bodyPr/>
                    <a:lstStyle/>
                    <a:p>
                      <a:pPr marL="457200" algn="ctr">
                        <a:lnSpc>
                          <a:spcPct val="107000"/>
                        </a:lnSpc>
                        <a:spcAft>
                          <a:spcPts val="1125"/>
                        </a:spcAft>
                      </a:pPr>
                      <a:r>
                        <a:rPr lang="en-US" sz="1800">
                          <a:effectLst/>
                        </a:rPr>
                        <a:t>Action_flag</a:t>
                      </a:r>
                      <a:endParaRPr lang="en-IN" sz="1400">
                        <a:effectLst/>
                        <a:latin typeface="Nimbus Roman No9 L"/>
                        <a:ea typeface="Bitstream Vera Sans"/>
                        <a:cs typeface="Times New Roman" panose="02020603050405020304" pitchFamily="18" charset="0"/>
                      </a:endParaRPr>
                    </a:p>
                  </a:txBody>
                  <a:tcPr marL="54699" marR="54699" marT="0" marB="0"/>
                </a:tc>
                <a:tc>
                  <a:txBody>
                    <a:bodyPr/>
                    <a:lstStyle/>
                    <a:p>
                      <a:pPr marL="457200" algn="ctr">
                        <a:lnSpc>
                          <a:spcPct val="107000"/>
                        </a:lnSpc>
                        <a:spcAft>
                          <a:spcPts val="1125"/>
                        </a:spcAft>
                      </a:pPr>
                      <a:r>
                        <a:rPr lang="en-US" sz="1800">
                          <a:effectLst/>
                        </a:rPr>
                        <a:t>Smallint unsigned</a:t>
                      </a:r>
                      <a:endParaRPr lang="en-IN" sz="1400">
                        <a:effectLst/>
                        <a:latin typeface="Nimbus Roman No9 L"/>
                        <a:ea typeface="Bitstream Vera Sans"/>
                        <a:cs typeface="Times New Roman" panose="02020603050405020304" pitchFamily="18" charset="0"/>
                      </a:endParaRPr>
                    </a:p>
                  </a:txBody>
                  <a:tcPr marL="54699" marR="54699" marT="0" marB="0"/>
                </a:tc>
                <a:tc>
                  <a:txBody>
                    <a:bodyPr/>
                    <a:lstStyle/>
                    <a:p>
                      <a:pPr marL="457200" algn="ctr">
                        <a:lnSpc>
                          <a:spcPct val="107000"/>
                        </a:lnSpc>
                        <a:spcAft>
                          <a:spcPts val="1125"/>
                        </a:spcAft>
                      </a:pPr>
                      <a:r>
                        <a:rPr lang="en-US" sz="1800">
                          <a:effectLst/>
                        </a:rPr>
                        <a:t> </a:t>
                      </a:r>
                      <a:endParaRPr lang="en-IN" sz="1400">
                        <a:effectLst/>
                        <a:latin typeface="Nimbus Roman No9 L"/>
                        <a:ea typeface="Bitstream Vera Sans"/>
                        <a:cs typeface="Times New Roman" panose="02020603050405020304" pitchFamily="18" charset="0"/>
                      </a:endParaRPr>
                    </a:p>
                  </a:txBody>
                  <a:tcPr marL="54699" marR="54699" marT="0" marB="0"/>
                </a:tc>
                <a:tc>
                  <a:txBody>
                    <a:bodyPr/>
                    <a:lstStyle/>
                    <a:p>
                      <a:pPr marL="457200" algn="ctr">
                        <a:lnSpc>
                          <a:spcPct val="107000"/>
                        </a:lnSpc>
                        <a:spcAft>
                          <a:spcPts val="1125"/>
                        </a:spcAft>
                      </a:pPr>
                      <a:r>
                        <a:rPr lang="en-US" sz="2000" dirty="0">
                          <a:effectLst/>
                        </a:rPr>
                        <a:t> </a:t>
                      </a:r>
                      <a:endParaRPr lang="en-IN" sz="1400" dirty="0">
                        <a:effectLst/>
                        <a:latin typeface="Nimbus Roman No9 L"/>
                        <a:ea typeface="Bitstream Vera Sans"/>
                        <a:cs typeface="Times New Roman" panose="02020603050405020304" pitchFamily="18" charset="0"/>
                      </a:endParaRPr>
                    </a:p>
                  </a:txBody>
                  <a:tcPr marL="54699" marR="54699" marT="0" marB="0"/>
                </a:tc>
                <a:extLst>
                  <a:ext uri="{0D108BD9-81ED-4DB2-BD59-A6C34878D82A}">
                    <a16:rowId xmlns:a16="http://schemas.microsoft.com/office/drawing/2014/main" val="2436780810"/>
                  </a:ext>
                </a:extLst>
              </a:tr>
            </a:tbl>
          </a:graphicData>
        </a:graphic>
      </p:graphicFrame>
      <p:sp>
        <p:nvSpPr>
          <p:cNvPr id="5" name="TextBox 4">
            <a:extLst>
              <a:ext uri="{FF2B5EF4-FFF2-40B4-BE49-F238E27FC236}">
                <a16:creationId xmlns:a16="http://schemas.microsoft.com/office/drawing/2014/main" id="{F7776A1C-2F0C-6180-4D69-AA57494D4DC4}"/>
              </a:ext>
            </a:extLst>
          </p:cNvPr>
          <p:cNvSpPr txBox="1"/>
          <p:nvPr/>
        </p:nvSpPr>
        <p:spPr>
          <a:xfrm>
            <a:off x="5629911" y="2155861"/>
            <a:ext cx="2745604" cy="461665"/>
          </a:xfrm>
          <a:prstGeom prst="rect">
            <a:avLst/>
          </a:prstGeom>
          <a:noFill/>
        </p:spPr>
        <p:txBody>
          <a:bodyPr wrap="square" rtlCol="0">
            <a:spAutoFit/>
          </a:bodyPr>
          <a:lstStyle/>
          <a:p>
            <a:r>
              <a:rPr lang="en-IN" sz="2400" b="1" dirty="0" err="1">
                <a:ln/>
                <a:solidFill>
                  <a:schemeClr val="accent3"/>
                </a:solidFill>
              </a:rPr>
              <a:t>django_adminlog</a:t>
            </a:r>
            <a:endParaRPr lang="en-IN" sz="2400" b="1" dirty="0">
              <a:ln/>
              <a:solidFill>
                <a:schemeClr val="accent3"/>
              </a:solidFill>
            </a:endParaRPr>
          </a:p>
        </p:txBody>
      </p:sp>
      <p:sp>
        <p:nvSpPr>
          <p:cNvPr id="13" name="TextBox 12">
            <a:extLst>
              <a:ext uri="{FF2B5EF4-FFF2-40B4-BE49-F238E27FC236}">
                <a16:creationId xmlns:a16="http://schemas.microsoft.com/office/drawing/2014/main" id="{7DF3F43A-B161-FCB5-3E91-AE8288EB7F0C}"/>
              </a:ext>
            </a:extLst>
          </p:cNvPr>
          <p:cNvSpPr txBox="1"/>
          <p:nvPr/>
        </p:nvSpPr>
        <p:spPr>
          <a:xfrm>
            <a:off x="8403066" y="6488668"/>
            <a:ext cx="3324224" cy="369332"/>
          </a:xfrm>
          <a:prstGeom prst="rect">
            <a:avLst/>
          </a:prstGeom>
          <a:noFill/>
        </p:spPr>
        <p:txBody>
          <a:bodyPr wrap="square" rtlCol="0">
            <a:spAutoFit/>
          </a:bodyPr>
          <a:lstStyle/>
          <a:p>
            <a:r>
              <a:rPr lang="en-US" dirty="0">
                <a:latin typeface="Constantia" panose="02030602050306030303" pitchFamily="18" charset="0"/>
              </a:rPr>
              <a:t>Warish Kumar (205220684014)</a:t>
            </a:r>
          </a:p>
        </p:txBody>
      </p:sp>
    </p:spTree>
    <p:extLst>
      <p:ext uri="{BB962C8B-B14F-4D97-AF65-F5344CB8AC3E}">
        <p14:creationId xmlns:p14="http://schemas.microsoft.com/office/powerpoint/2010/main" val="3511126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DB75B43-1E75-66A8-5D38-2AC537CB486A}"/>
              </a:ext>
            </a:extLst>
          </p:cNvPr>
          <p:cNvGraphicFramePr>
            <a:graphicFrameLocks noGrp="1"/>
          </p:cNvGraphicFramePr>
          <p:nvPr>
            <p:extLst>
              <p:ext uri="{D42A27DB-BD31-4B8C-83A1-F6EECF244321}">
                <p14:modId xmlns:p14="http://schemas.microsoft.com/office/powerpoint/2010/main" val="975367407"/>
              </p:ext>
            </p:extLst>
          </p:nvPr>
        </p:nvGraphicFramePr>
        <p:xfrm>
          <a:off x="1984444" y="1001949"/>
          <a:ext cx="8686071" cy="5048390"/>
        </p:xfrm>
        <a:graphic>
          <a:graphicData uri="http://schemas.openxmlformats.org/drawingml/2006/table">
            <a:tbl>
              <a:tblPr firstRow="1" firstCol="1" bandRow="1">
                <a:tableStyleId>{5C22544A-7EE6-4342-B048-85BDC9FD1C3A}</a:tableStyleId>
              </a:tblPr>
              <a:tblGrid>
                <a:gridCol w="1103889">
                  <a:extLst>
                    <a:ext uri="{9D8B030D-6E8A-4147-A177-3AD203B41FA5}">
                      <a16:colId xmlns:a16="http://schemas.microsoft.com/office/drawing/2014/main" val="2032179648"/>
                    </a:ext>
                  </a:extLst>
                </a:gridCol>
                <a:gridCol w="2828211">
                  <a:extLst>
                    <a:ext uri="{9D8B030D-6E8A-4147-A177-3AD203B41FA5}">
                      <a16:colId xmlns:a16="http://schemas.microsoft.com/office/drawing/2014/main" val="1055787150"/>
                    </a:ext>
                  </a:extLst>
                </a:gridCol>
                <a:gridCol w="1534968">
                  <a:extLst>
                    <a:ext uri="{9D8B030D-6E8A-4147-A177-3AD203B41FA5}">
                      <a16:colId xmlns:a16="http://schemas.microsoft.com/office/drawing/2014/main" val="3762651221"/>
                    </a:ext>
                  </a:extLst>
                </a:gridCol>
                <a:gridCol w="1183457">
                  <a:extLst>
                    <a:ext uri="{9D8B030D-6E8A-4147-A177-3AD203B41FA5}">
                      <a16:colId xmlns:a16="http://schemas.microsoft.com/office/drawing/2014/main" val="439461282"/>
                    </a:ext>
                  </a:extLst>
                </a:gridCol>
                <a:gridCol w="2035546">
                  <a:extLst>
                    <a:ext uri="{9D8B030D-6E8A-4147-A177-3AD203B41FA5}">
                      <a16:colId xmlns:a16="http://schemas.microsoft.com/office/drawing/2014/main" val="1278403241"/>
                    </a:ext>
                  </a:extLst>
                </a:gridCol>
              </a:tblGrid>
              <a:tr h="955367">
                <a:tc>
                  <a:txBody>
                    <a:bodyPr/>
                    <a:lstStyle/>
                    <a:p>
                      <a:pPr marL="457200" algn="ctr">
                        <a:lnSpc>
                          <a:spcPct val="107000"/>
                        </a:lnSpc>
                        <a:spcAft>
                          <a:spcPts val="1125"/>
                        </a:spcAft>
                      </a:pPr>
                      <a:r>
                        <a:rPr lang="en-US" sz="2000">
                          <a:effectLst/>
                        </a:rPr>
                        <a:t>Sr. No.</a:t>
                      </a:r>
                      <a:endParaRPr lang="en-IN" sz="1600">
                        <a:effectLst/>
                        <a:latin typeface="Nimbus Roman No9 L"/>
                        <a:ea typeface="Bitstream Vera Sans"/>
                        <a:cs typeface="Times New Roman" panose="02020603050405020304" pitchFamily="18" charset="0"/>
                      </a:endParaRPr>
                    </a:p>
                  </a:txBody>
                  <a:tcPr marL="39052" marR="39052" marT="0" marB="0"/>
                </a:tc>
                <a:tc>
                  <a:txBody>
                    <a:bodyPr/>
                    <a:lstStyle/>
                    <a:p>
                      <a:pPr marL="457200" algn="ctr">
                        <a:lnSpc>
                          <a:spcPct val="107000"/>
                        </a:lnSpc>
                        <a:spcAft>
                          <a:spcPts val="1125"/>
                        </a:spcAft>
                      </a:pPr>
                      <a:r>
                        <a:rPr lang="en-US" sz="2000">
                          <a:effectLst/>
                        </a:rPr>
                        <a:t>Fields</a:t>
                      </a:r>
                      <a:endParaRPr lang="en-IN" sz="1600">
                        <a:effectLst/>
                        <a:latin typeface="Nimbus Roman No9 L"/>
                        <a:ea typeface="Bitstream Vera Sans"/>
                        <a:cs typeface="Times New Roman" panose="02020603050405020304" pitchFamily="18" charset="0"/>
                      </a:endParaRPr>
                    </a:p>
                  </a:txBody>
                  <a:tcPr marL="39052" marR="39052" marT="0" marB="0"/>
                </a:tc>
                <a:tc>
                  <a:txBody>
                    <a:bodyPr/>
                    <a:lstStyle/>
                    <a:p>
                      <a:pPr marL="457200" algn="ctr">
                        <a:lnSpc>
                          <a:spcPct val="107000"/>
                        </a:lnSpc>
                        <a:spcAft>
                          <a:spcPts val="1125"/>
                        </a:spcAft>
                      </a:pPr>
                      <a:r>
                        <a:rPr lang="en-US" sz="2000">
                          <a:effectLst/>
                        </a:rPr>
                        <a:t>Data Type</a:t>
                      </a:r>
                      <a:endParaRPr lang="en-IN" sz="1600">
                        <a:effectLst/>
                        <a:latin typeface="Nimbus Roman No9 L"/>
                        <a:ea typeface="Bitstream Vera Sans"/>
                        <a:cs typeface="Times New Roman" panose="02020603050405020304" pitchFamily="18" charset="0"/>
                      </a:endParaRPr>
                    </a:p>
                  </a:txBody>
                  <a:tcPr marL="39052" marR="39052" marT="0" marB="0"/>
                </a:tc>
                <a:tc>
                  <a:txBody>
                    <a:bodyPr/>
                    <a:lstStyle/>
                    <a:p>
                      <a:pPr marL="457200" algn="ctr">
                        <a:lnSpc>
                          <a:spcPct val="107000"/>
                        </a:lnSpc>
                        <a:spcAft>
                          <a:spcPts val="1125"/>
                        </a:spcAft>
                      </a:pPr>
                      <a:r>
                        <a:rPr lang="en-US" sz="2000">
                          <a:effectLst/>
                        </a:rPr>
                        <a:t>Size</a:t>
                      </a:r>
                      <a:endParaRPr lang="en-IN" sz="1600">
                        <a:effectLst/>
                        <a:latin typeface="Nimbus Roman No9 L"/>
                        <a:ea typeface="Bitstream Vera Sans"/>
                        <a:cs typeface="Times New Roman" panose="02020603050405020304" pitchFamily="18" charset="0"/>
                      </a:endParaRPr>
                    </a:p>
                  </a:txBody>
                  <a:tcPr marL="39052" marR="39052" marT="0" marB="0"/>
                </a:tc>
                <a:tc>
                  <a:txBody>
                    <a:bodyPr/>
                    <a:lstStyle/>
                    <a:p>
                      <a:pPr marL="457200" algn="ctr">
                        <a:lnSpc>
                          <a:spcPct val="107000"/>
                        </a:lnSpc>
                        <a:spcAft>
                          <a:spcPts val="1125"/>
                        </a:spcAft>
                      </a:pPr>
                      <a:r>
                        <a:rPr lang="en-US" sz="2000">
                          <a:effectLst/>
                        </a:rPr>
                        <a:t>Constraint</a:t>
                      </a:r>
                      <a:endParaRPr lang="en-IN" sz="1600">
                        <a:effectLst/>
                        <a:latin typeface="Nimbus Roman No9 L"/>
                        <a:ea typeface="Bitstream Vera Sans"/>
                        <a:cs typeface="Times New Roman" panose="02020603050405020304" pitchFamily="18" charset="0"/>
                      </a:endParaRPr>
                    </a:p>
                  </a:txBody>
                  <a:tcPr marL="39052" marR="39052" marT="0" marB="0"/>
                </a:tc>
                <a:extLst>
                  <a:ext uri="{0D108BD9-81ED-4DB2-BD59-A6C34878D82A}">
                    <a16:rowId xmlns:a16="http://schemas.microsoft.com/office/drawing/2014/main" val="2228855721"/>
                  </a:ext>
                </a:extLst>
              </a:tr>
              <a:tr h="336768">
                <a:tc>
                  <a:txBody>
                    <a:bodyPr/>
                    <a:lstStyle/>
                    <a:p>
                      <a:pPr marL="457200" algn="ctr">
                        <a:lnSpc>
                          <a:spcPct val="107000"/>
                        </a:lnSpc>
                        <a:spcAft>
                          <a:spcPts val="1125"/>
                        </a:spcAft>
                      </a:pPr>
                      <a:r>
                        <a:rPr lang="en-US" sz="1800">
                          <a:effectLst/>
                        </a:rPr>
                        <a:t>1</a:t>
                      </a:r>
                      <a:endParaRPr lang="en-IN" sz="1600">
                        <a:effectLst/>
                        <a:latin typeface="Nimbus Roman No9 L"/>
                        <a:ea typeface="Bitstream Vera Sans"/>
                        <a:cs typeface="Times New Roman" panose="02020603050405020304" pitchFamily="18" charset="0"/>
                      </a:endParaRPr>
                    </a:p>
                  </a:txBody>
                  <a:tcPr marL="39052" marR="39052" marT="0" marB="0"/>
                </a:tc>
                <a:tc>
                  <a:txBody>
                    <a:bodyPr/>
                    <a:lstStyle/>
                    <a:p>
                      <a:pPr marL="457200" algn="ctr">
                        <a:lnSpc>
                          <a:spcPct val="107000"/>
                        </a:lnSpc>
                        <a:spcAft>
                          <a:spcPts val="1125"/>
                        </a:spcAft>
                      </a:pPr>
                      <a:r>
                        <a:rPr lang="en-US" sz="1800">
                          <a:effectLst/>
                        </a:rPr>
                        <a:t>id</a:t>
                      </a:r>
                      <a:endParaRPr lang="en-IN" sz="1600">
                        <a:effectLst/>
                        <a:latin typeface="Nimbus Roman No9 L"/>
                        <a:ea typeface="Bitstream Vera Sans"/>
                        <a:cs typeface="Times New Roman" panose="02020603050405020304" pitchFamily="18" charset="0"/>
                      </a:endParaRPr>
                    </a:p>
                  </a:txBody>
                  <a:tcPr marL="39052" marR="39052" marT="0" marB="0"/>
                </a:tc>
                <a:tc>
                  <a:txBody>
                    <a:bodyPr/>
                    <a:lstStyle/>
                    <a:p>
                      <a:pPr marL="457200" algn="ctr">
                        <a:lnSpc>
                          <a:spcPct val="107000"/>
                        </a:lnSpc>
                        <a:spcAft>
                          <a:spcPts val="1125"/>
                        </a:spcAft>
                      </a:pPr>
                      <a:r>
                        <a:rPr lang="en-US" sz="1800">
                          <a:effectLst/>
                        </a:rPr>
                        <a:t>int</a:t>
                      </a:r>
                      <a:endParaRPr lang="en-IN" sz="1600">
                        <a:effectLst/>
                        <a:latin typeface="Nimbus Roman No9 L"/>
                        <a:ea typeface="Bitstream Vera Sans"/>
                        <a:cs typeface="Times New Roman" panose="02020603050405020304" pitchFamily="18" charset="0"/>
                      </a:endParaRPr>
                    </a:p>
                  </a:txBody>
                  <a:tcPr marL="39052" marR="39052" marT="0" marB="0"/>
                </a:tc>
                <a:tc>
                  <a:txBody>
                    <a:bodyPr/>
                    <a:lstStyle/>
                    <a:p>
                      <a:pPr marL="457200" algn="ctr">
                        <a:lnSpc>
                          <a:spcPct val="107000"/>
                        </a:lnSpc>
                        <a:spcAft>
                          <a:spcPts val="1125"/>
                        </a:spcAft>
                      </a:pPr>
                      <a:r>
                        <a:rPr lang="en-US" sz="1800">
                          <a:effectLst/>
                        </a:rPr>
                        <a:t>11</a:t>
                      </a:r>
                      <a:endParaRPr lang="en-IN" sz="1600">
                        <a:effectLst/>
                        <a:latin typeface="Nimbus Roman No9 L"/>
                        <a:ea typeface="Bitstream Vera Sans"/>
                        <a:cs typeface="Times New Roman" panose="02020603050405020304" pitchFamily="18" charset="0"/>
                      </a:endParaRPr>
                    </a:p>
                  </a:txBody>
                  <a:tcPr marL="39052" marR="39052" marT="0" marB="0"/>
                </a:tc>
                <a:tc>
                  <a:txBody>
                    <a:bodyPr/>
                    <a:lstStyle/>
                    <a:p>
                      <a:pPr marL="457200" algn="ctr">
                        <a:lnSpc>
                          <a:spcPct val="107000"/>
                        </a:lnSpc>
                        <a:spcAft>
                          <a:spcPts val="1125"/>
                        </a:spcAft>
                      </a:pPr>
                      <a:r>
                        <a:rPr lang="en-US" sz="2000">
                          <a:effectLst/>
                        </a:rPr>
                        <a:t>Primary Key</a:t>
                      </a:r>
                      <a:endParaRPr lang="en-IN" sz="1600">
                        <a:effectLst/>
                        <a:latin typeface="Nimbus Roman No9 L"/>
                        <a:ea typeface="Bitstream Vera Sans"/>
                        <a:cs typeface="Times New Roman" panose="02020603050405020304" pitchFamily="18" charset="0"/>
                      </a:endParaRPr>
                    </a:p>
                  </a:txBody>
                  <a:tcPr marL="39052" marR="39052" marT="0" marB="0"/>
                </a:tc>
                <a:extLst>
                  <a:ext uri="{0D108BD9-81ED-4DB2-BD59-A6C34878D82A}">
                    <a16:rowId xmlns:a16="http://schemas.microsoft.com/office/drawing/2014/main" val="3347896859"/>
                  </a:ext>
                </a:extLst>
              </a:tr>
              <a:tr h="414483">
                <a:tc>
                  <a:txBody>
                    <a:bodyPr/>
                    <a:lstStyle/>
                    <a:p>
                      <a:pPr marL="457200" algn="ctr">
                        <a:lnSpc>
                          <a:spcPct val="107000"/>
                        </a:lnSpc>
                        <a:spcAft>
                          <a:spcPts val="1125"/>
                        </a:spcAft>
                      </a:pPr>
                      <a:r>
                        <a:rPr lang="en-US" sz="1800">
                          <a:effectLst/>
                        </a:rPr>
                        <a:t>2</a:t>
                      </a:r>
                      <a:endParaRPr lang="en-IN" sz="1600">
                        <a:effectLst/>
                        <a:latin typeface="Nimbus Roman No9 L"/>
                        <a:ea typeface="Bitstream Vera Sans"/>
                        <a:cs typeface="Times New Roman" panose="02020603050405020304" pitchFamily="18" charset="0"/>
                      </a:endParaRPr>
                    </a:p>
                  </a:txBody>
                  <a:tcPr marL="39052" marR="39052" marT="0" marB="0"/>
                </a:tc>
                <a:tc>
                  <a:txBody>
                    <a:bodyPr/>
                    <a:lstStyle/>
                    <a:p>
                      <a:pPr marL="457200" algn="ctr">
                        <a:lnSpc>
                          <a:spcPct val="107000"/>
                        </a:lnSpc>
                        <a:spcAft>
                          <a:spcPts val="1125"/>
                        </a:spcAft>
                      </a:pPr>
                      <a:r>
                        <a:rPr lang="en-US" sz="1800">
                          <a:effectLst/>
                        </a:rPr>
                        <a:t>Password</a:t>
                      </a:r>
                      <a:endParaRPr lang="en-IN" sz="1600">
                        <a:effectLst/>
                        <a:latin typeface="Nimbus Roman No9 L"/>
                        <a:ea typeface="Bitstream Vera Sans"/>
                        <a:cs typeface="Times New Roman" panose="02020603050405020304" pitchFamily="18" charset="0"/>
                      </a:endParaRPr>
                    </a:p>
                  </a:txBody>
                  <a:tcPr marL="39052" marR="39052" marT="0" marB="0"/>
                </a:tc>
                <a:tc>
                  <a:txBody>
                    <a:bodyPr/>
                    <a:lstStyle/>
                    <a:p>
                      <a:pPr marL="457200" algn="ctr">
                        <a:lnSpc>
                          <a:spcPct val="107000"/>
                        </a:lnSpc>
                        <a:spcAft>
                          <a:spcPts val="1125"/>
                        </a:spcAft>
                      </a:pPr>
                      <a:r>
                        <a:rPr lang="en-US" sz="1800">
                          <a:effectLst/>
                        </a:rPr>
                        <a:t>varchar</a:t>
                      </a:r>
                      <a:endParaRPr lang="en-IN" sz="1600">
                        <a:effectLst/>
                        <a:latin typeface="Nimbus Roman No9 L"/>
                        <a:ea typeface="Bitstream Vera Sans"/>
                        <a:cs typeface="Times New Roman" panose="02020603050405020304" pitchFamily="18" charset="0"/>
                      </a:endParaRPr>
                    </a:p>
                  </a:txBody>
                  <a:tcPr marL="39052" marR="39052" marT="0" marB="0"/>
                </a:tc>
                <a:tc>
                  <a:txBody>
                    <a:bodyPr/>
                    <a:lstStyle/>
                    <a:p>
                      <a:pPr marL="457200" algn="ctr">
                        <a:lnSpc>
                          <a:spcPct val="107000"/>
                        </a:lnSpc>
                        <a:spcAft>
                          <a:spcPts val="1125"/>
                        </a:spcAft>
                      </a:pPr>
                      <a:r>
                        <a:rPr lang="en-US" sz="1800">
                          <a:effectLst/>
                        </a:rPr>
                        <a:t>(150)</a:t>
                      </a:r>
                      <a:endParaRPr lang="en-IN" sz="1600">
                        <a:effectLst/>
                        <a:latin typeface="Nimbus Roman No9 L"/>
                        <a:ea typeface="Bitstream Vera Sans"/>
                        <a:cs typeface="Times New Roman" panose="02020603050405020304" pitchFamily="18" charset="0"/>
                      </a:endParaRPr>
                    </a:p>
                  </a:txBody>
                  <a:tcPr marL="39052" marR="39052" marT="0" marB="0"/>
                </a:tc>
                <a:tc>
                  <a:txBody>
                    <a:bodyPr/>
                    <a:lstStyle/>
                    <a:p>
                      <a:pPr marL="457200" algn="ctr">
                        <a:lnSpc>
                          <a:spcPct val="107000"/>
                        </a:lnSpc>
                        <a:spcAft>
                          <a:spcPts val="1125"/>
                        </a:spcAft>
                      </a:pPr>
                      <a:r>
                        <a:rPr lang="en-US" sz="2000">
                          <a:effectLst/>
                        </a:rPr>
                        <a:t> </a:t>
                      </a:r>
                      <a:endParaRPr lang="en-IN" sz="1600">
                        <a:effectLst/>
                        <a:latin typeface="Nimbus Roman No9 L"/>
                        <a:ea typeface="Bitstream Vera Sans"/>
                        <a:cs typeface="Times New Roman" panose="02020603050405020304" pitchFamily="18" charset="0"/>
                      </a:endParaRPr>
                    </a:p>
                  </a:txBody>
                  <a:tcPr marL="39052" marR="39052" marT="0" marB="0"/>
                </a:tc>
                <a:extLst>
                  <a:ext uri="{0D108BD9-81ED-4DB2-BD59-A6C34878D82A}">
                    <a16:rowId xmlns:a16="http://schemas.microsoft.com/office/drawing/2014/main" val="3010295046"/>
                  </a:ext>
                </a:extLst>
              </a:tr>
              <a:tr h="336768">
                <a:tc>
                  <a:txBody>
                    <a:bodyPr/>
                    <a:lstStyle/>
                    <a:p>
                      <a:pPr marL="457200" algn="ctr">
                        <a:lnSpc>
                          <a:spcPct val="107000"/>
                        </a:lnSpc>
                        <a:spcAft>
                          <a:spcPts val="1125"/>
                        </a:spcAft>
                      </a:pPr>
                      <a:r>
                        <a:rPr lang="en-US" sz="1800">
                          <a:effectLst/>
                        </a:rPr>
                        <a:t>3</a:t>
                      </a:r>
                      <a:endParaRPr lang="en-IN" sz="1600">
                        <a:effectLst/>
                        <a:latin typeface="Nimbus Roman No9 L"/>
                        <a:ea typeface="Bitstream Vera Sans"/>
                        <a:cs typeface="Times New Roman" panose="02020603050405020304" pitchFamily="18" charset="0"/>
                      </a:endParaRPr>
                    </a:p>
                  </a:txBody>
                  <a:tcPr marL="39052" marR="39052" marT="0" marB="0"/>
                </a:tc>
                <a:tc>
                  <a:txBody>
                    <a:bodyPr/>
                    <a:lstStyle/>
                    <a:p>
                      <a:pPr marL="457200" algn="ctr">
                        <a:lnSpc>
                          <a:spcPct val="107000"/>
                        </a:lnSpc>
                        <a:spcAft>
                          <a:spcPts val="1125"/>
                        </a:spcAft>
                      </a:pPr>
                      <a:r>
                        <a:rPr lang="en-US" sz="1800">
                          <a:effectLst/>
                        </a:rPr>
                        <a:t>Last_login</a:t>
                      </a:r>
                      <a:endParaRPr lang="en-IN" sz="1600">
                        <a:effectLst/>
                        <a:latin typeface="Nimbus Roman No9 L"/>
                        <a:ea typeface="Bitstream Vera Sans"/>
                        <a:cs typeface="Times New Roman" panose="02020603050405020304" pitchFamily="18" charset="0"/>
                      </a:endParaRPr>
                    </a:p>
                  </a:txBody>
                  <a:tcPr marL="39052" marR="39052" marT="0" marB="0"/>
                </a:tc>
                <a:tc>
                  <a:txBody>
                    <a:bodyPr/>
                    <a:lstStyle/>
                    <a:p>
                      <a:pPr marL="457200" algn="ctr">
                        <a:lnSpc>
                          <a:spcPct val="107000"/>
                        </a:lnSpc>
                        <a:spcAft>
                          <a:spcPts val="1125"/>
                        </a:spcAft>
                      </a:pPr>
                      <a:r>
                        <a:rPr lang="en-US" sz="1800">
                          <a:effectLst/>
                        </a:rPr>
                        <a:t>Datetime</a:t>
                      </a:r>
                      <a:endParaRPr lang="en-IN" sz="1600">
                        <a:effectLst/>
                        <a:latin typeface="Nimbus Roman No9 L"/>
                        <a:ea typeface="Bitstream Vera Sans"/>
                        <a:cs typeface="Times New Roman" panose="02020603050405020304" pitchFamily="18" charset="0"/>
                      </a:endParaRPr>
                    </a:p>
                  </a:txBody>
                  <a:tcPr marL="39052" marR="39052" marT="0" marB="0"/>
                </a:tc>
                <a:tc>
                  <a:txBody>
                    <a:bodyPr/>
                    <a:lstStyle/>
                    <a:p>
                      <a:pPr marL="457200" algn="ctr">
                        <a:lnSpc>
                          <a:spcPct val="107000"/>
                        </a:lnSpc>
                        <a:spcAft>
                          <a:spcPts val="1125"/>
                        </a:spcAft>
                      </a:pPr>
                      <a:r>
                        <a:rPr lang="en-US" sz="1800">
                          <a:effectLst/>
                        </a:rPr>
                        <a:t> </a:t>
                      </a:r>
                      <a:endParaRPr lang="en-IN" sz="1600">
                        <a:effectLst/>
                        <a:latin typeface="Nimbus Roman No9 L"/>
                        <a:ea typeface="Bitstream Vera Sans"/>
                        <a:cs typeface="Times New Roman" panose="02020603050405020304" pitchFamily="18" charset="0"/>
                      </a:endParaRPr>
                    </a:p>
                  </a:txBody>
                  <a:tcPr marL="39052" marR="39052" marT="0" marB="0"/>
                </a:tc>
                <a:tc>
                  <a:txBody>
                    <a:bodyPr/>
                    <a:lstStyle/>
                    <a:p>
                      <a:pPr marL="457200" algn="ctr">
                        <a:lnSpc>
                          <a:spcPct val="107000"/>
                        </a:lnSpc>
                        <a:spcAft>
                          <a:spcPts val="1125"/>
                        </a:spcAft>
                      </a:pPr>
                      <a:r>
                        <a:rPr lang="en-US" sz="2000">
                          <a:effectLst/>
                        </a:rPr>
                        <a:t> </a:t>
                      </a:r>
                      <a:endParaRPr lang="en-IN" sz="1600">
                        <a:effectLst/>
                        <a:latin typeface="Nimbus Roman No9 L"/>
                        <a:ea typeface="Bitstream Vera Sans"/>
                        <a:cs typeface="Times New Roman" panose="02020603050405020304" pitchFamily="18" charset="0"/>
                      </a:endParaRPr>
                    </a:p>
                  </a:txBody>
                  <a:tcPr marL="39052" marR="39052" marT="0" marB="0"/>
                </a:tc>
                <a:extLst>
                  <a:ext uri="{0D108BD9-81ED-4DB2-BD59-A6C34878D82A}">
                    <a16:rowId xmlns:a16="http://schemas.microsoft.com/office/drawing/2014/main" val="2144738961"/>
                  </a:ext>
                </a:extLst>
              </a:tr>
              <a:tr h="336768">
                <a:tc>
                  <a:txBody>
                    <a:bodyPr/>
                    <a:lstStyle/>
                    <a:p>
                      <a:pPr marL="457200" algn="ctr">
                        <a:lnSpc>
                          <a:spcPct val="107000"/>
                        </a:lnSpc>
                        <a:spcAft>
                          <a:spcPts val="1125"/>
                        </a:spcAft>
                      </a:pPr>
                      <a:r>
                        <a:rPr lang="en-US" sz="1800">
                          <a:effectLst/>
                        </a:rPr>
                        <a:t>4</a:t>
                      </a:r>
                      <a:endParaRPr lang="en-IN" sz="1600">
                        <a:effectLst/>
                        <a:latin typeface="Nimbus Roman No9 L"/>
                        <a:ea typeface="Bitstream Vera Sans"/>
                        <a:cs typeface="Times New Roman" panose="02020603050405020304" pitchFamily="18" charset="0"/>
                      </a:endParaRPr>
                    </a:p>
                  </a:txBody>
                  <a:tcPr marL="39052" marR="39052" marT="0" marB="0"/>
                </a:tc>
                <a:tc>
                  <a:txBody>
                    <a:bodyPr/>
                    <a:lstStyle/>
                    <a:p>
                      <a:pPr marL="457200" algn="ctr">
                        <a:lnSpc>
                          <a:spcPct val="107000"/>
                        </a:lnSpc>
                        <a:spcAft>
                          <a:spcPts val="1125"/>
                        </a:spcAft>
                      </a:pPr>
                      <a:r>
                        <a:rPr lang="en-US" sz="1800">
                          <a:effectLst/>
                        </a:rPr>
                        <a:t>Is_superuser</a:t>
                      </a:r>
                      <a:endParaRPr lang="en-IN" sz="1600">
                        <a:effectLst/>
                        <a:latin typeface="Nimbus Roman No9 L"/>
                        <a:ea typeface="Bitstream Vera Sans"/>
                        <a:cs typeface="Times New Roman" panose="02020603050405020304" pitchFamily="18" charset="0"/>
                      </a:endParaRPr>
                    </a:p>
                  </a:txBody>
                  <a:tcPr marL="39052" marR="39052" marT="0" marB="0"/>
                </a:tc>
                <a:tc>
                  <a:txBody>
                    <a:bodyPr/>
                    <a:lstStyle/>
                    <a:p>
                      <a:pPr marL="457200" algn="ctr">
                        <a:lnSpc>
                          <a:spcPct val="107000"/>
                        </a:lnSpc>
                        <a:spcAft>
                          <a:spcPts val="1125"/>
                        </a:spcAft>
                      </a:pPr>
                      <a:r>
                        <a:rPr lang="en-US" sz="1800">
                          <a:effectLst/>
                        </a:rPr>
                        <a:t>Bool</a:t>
                      </a:r>
                      <a:endParaRPr lang="en-IN" sz="1600">
                        <a:effectLst/>
                        <a:latin typeface="Nimbus Roman No9 L"/>
                        <a:ea typeface="Bitstream Vera Sans"/>
                        <a:cs typeface="Times New Roman" panose="02020603050405020304" pitchFamily="18" charset="0"/>
                      </a:endParaRPr>
                    </a:p>
                  </a:txBody>
                  <a:tcPr marL="39052" marR="39052" marT="0" marB="0"/>
                </a:tc>
                <a:tc>
                  <a:txBody>
                    <a:bodyPr/>
                    <a:lstStyle/>
                    <a:p>
                      <a:pPr marL="457200" algn="ctr">
                        <a:lnSpc>
                          <a:spcPct val="107000"/>
                        </a:lnSpc>
                        <a:spcAft>
                          <a:spcPts val="1125"/>
                        </a:spcAft>
                      </a:pPr>
                      <a:r>
                        <a:rPr lang="en-US" sz="1800">
                          <a:effectLst/>
                        </a:rPr>
                        <a:t> </a:t>
                      </a:r>
                      <a:endParaRPr lang="en-IN" sz="1600">
                        <a:effectLst/>
                        <a:latin typeface="Nimbus Roman No9 L"/>
                        <a:ea typeface="Bitstream Vera Sans"/>
                        <a:cs typeface="Times New Roman" panose="02020603050405020304" pitchFamily="18" charset="0"/>
                      </a:endParaRPr>
                    </a:p>
                  </a:txBody>
                  <a:tcPr marL="39052" marR="39052" marT="0" marB="0"/>
                </a:tc>
                <a:tc>
                  <a:txBody>
                    <a:bodyPr/>
                    <a:lstStyle/>
                    <a:p>
                      <a:pPr marL="457200" algn="ctr">
                        <a:lnSpc>
                          <a:spcPct val="107000"/>
                        </a:lnSpc>
                        <a:spcAft>
                          <a:spcPts val="1125"/>
                        </a:spcAft>
                      </a:pPr>
                      <a:r>
                        <a:rPr lang="en-US" sz="2000">
                          <a:effectLst/>
                        </a:rPr>
                        <a:t> </a:t>
                      </a:r>
                      <a:endParaRPr lang="en-IN" sz="1600">
                        <a:effectLst/>
                        <a:latin typeface="Nimbus Roman No9 L"/>
                        <a:ea typeface="Bitstream Vera Sans"/>
                        <a:cs typeface="Times New Roman" panose="02020603050405020304" pitchFamily="18" charset="0"/>
                      </a:endParaRPr>
                    </a:p>
                  </a:txBody>
                  <a:tcPr marL="39052" marR="39052" marT="0" marB="0"/>
                </a:tc>
                <a:extLst>
                  <a:ext uri="{0D108BD9-81ED-4DB2-BD59-A6C34878D82A}">
                    <a16:rowId xmlns:a16="http://schemas.microsoft.com/office/drawing/2014/main" val="692483416"/>
                  </a:ext>
                </a:extLst>
              </a:tr>
              <a:tr h="414483">
                <a:tc>
                  <a:txBody>
                    <a:bodyPr/>
                    <a:lstStyle/>
                    <a:p>
                      <a:pPr marL="457200" algn="ctr">
                        <a:lnSpc>
                          <a:spcPct val="107000"/>
                        </a:lnSpc>
                        <a:spcAft>
                          <a:spcPts val="1125"/>
                        </a:spcAft>
                      </a:pPr>
                      <a:r>
                        <a:rPr lang="en-US" sz="1800">
                          <a:effectLst/>
                        </a:rPr>
                        <a:t>5</a:t>
                      </a:r>
                      <a:endParaRPr lang="en-IN" sz="1600">
                        <a:effectLst/>
                        <a:latin typeface="Nimbus Roman No9 L"/>
                        <a:ea typeface="Bitstream Vera Sans"/>
                        <a:cs typeface="Times New Roman" panose="02020603050405020304" pitchFamily="18" charset="0"/>
                      </a:endParaRPr>
                    </a:p>
                  </a:txBody>
                  <a:tcPr marL="39052" marR="39052" marT="0" marB="0"/>
                </a:tc>
                <a:tc>
                  <a:txBody>
                    <a:bodyPr/>
                    <a:lstStyle/>
                    <a:p>
                      <a:pPr marL="457200" algn="ctr">
                        <a:lnSpc>
                          <a:spcPct val="107000"/>
                        </a:lnSpc>
                        <a:spcAft>
                          <a:spcPts val="1125"/>
                        </a:spcAft>
                      </a:pPr>
                      <a:r>
                        <a:rPr lang="en-US" sz="1800">
                          <a:effectLst/>
                        </a:rPr>
                        <a:t>username</a:t>
                      </a:r>
                      <a:endParaRPr lang="en-IN" sz="1600">
                        <a:effectLst/>
                        <a:latin typeface="Nimbus Roman No9 L"/>
                        <a:ea typeface="Bitstream Vera Sans"/>
                        <a:cs typeface="Times New Roman" panose="02020603050405020304" pitchFamily="18" charset="0"/>
                      </a:endParaRPr>
                    </a:p>
                  </a:txBody>
                  <a:tcPr marL="39052" marR="39052" marT="0" marB="0"/>
                </a:tc>
                <a:tc>
                  <a:txBody>
                    <a:bodyPr/>
                    <a:lstStyle/>
                    <a:p>
                      <a:pPr marL="457200" algn="ctr">
                        <a:lnSpc>
                          <a:spcPct val="107000"/>
                        </a:lnSpc>
                        <a:spcAft>
                          <a:spcPts val="1125"/>
                        </a:spcAft>
                      </a:pPr>
                      <a:r>
                        <a:rPr lang="en-US" sz="1800">
                          <a:effectLst/>
                        </a:rPr>
                        <a:t>Varchar</a:t>
                      </a:r>
                      <a:endParaRPr lang="en-IN" sz="1600">
                        <a:effectLst/>
                        <a:latin typeface="Nimbus Roman No9 L"/>
                        <a:ea typeface="Bitstream Vera Sans"/>
                        <a:cs typeface="Times New Roman" panose="02020603050405020304" pitchFamily="18" charset="0"/>
                      </a:endParaRPr>
                    </a:p>
                  </a:txBody>
                  <a:tcPr marL="39052" marR="39052" marT="0" marB="0"/>
                </a:tc>
                <a:tc>
                  <a:txBody>
                    <a:bodyPr/>
                    <a:lstStyle/>
                    <a:p>
                      <a:pPr marL="457200" algn="ctr">
                        <a:lnSpc>
                          <a:spcPct val="107000"/>
                        </a:lnSpc>
                        <a:spcAft>
                          <a:spcPts val="1125"/>
                        </a:spcAft>
                      </a:pPr>
                      <a:r>
                        <a:rPr lang="en-US" sz="1800">
                          <a:effectLst/>
                        </a:rPr>
                        <a:t>150</a:t>
                      </a:r>
                      <a:endParaRPr lang="en-IN" sz="1600">
                        <a:effectLst/>
                        <a:latin typeface="Nimbus Roman No9 L"/>
                        <a:ea typeface="Bitstream Vera Sans"/>
                        <a:cs typeface="Times New Roman" panose="02020603050405020304" pitchFamily="18" charset="0"/>
                      </a:endParaRPr>
                    </a:p>
                  </a:txBody>
                  <a:tcPr marL="39052" marR="39052" marT="0" marB="0"/>
                </a:tc>
                <a:tc>
                  <a:txBody>
                    <a:bodyPr/>
                    <a:lstStyle/>
                    <a:p>
                      <a:pPr marL="457200" algn="ctr">
                        <a:lnSpc>
                          <a:spcPct val="107000"/>
                        </a:lnSpc>
                        <a:spcAft>
                          <a:spcPts val="1125"/>
                        </a:spcAft>
                      </a:pPr>
                      <a:r>
                        <a:rPr lang="en-US" sz="2000">
                          <a:effectLst/>
                        </a:rPr>
                        <a:t>Foreign Key</a:t>
                      </a:r>
                      <a:endParaRPr lang="en-IN" sz="1600">
                        <a:effectLst/>
                        <a:latin typeface="Nimbus Roman No9 L"/>
                        <a:ea typeface="Bitstream Vera Sans"/>
                        <a:cs typeface="Times New Roman" panose="02020603050405020304" pitchFamily="18" charset="0"/>
                      </a:endParaRPr>
                    </a:p>
                  </a:txBody>
                  <a:tcPr marL="39052" marR="39052" marT="0" marB="0"/>
                </a:tc>
                <a:extLst>
                  <a:ext uri="{0D108BD9-81ED-4DB2-BD59-A6C34878D82A}">
                    <a16:rowId xmlns:a16="http://schemas.microsoft.com/office/drawing/2014/main" val="3832317255"/>
                  </a:ext>
                </a:extLst>
              </a:tr>
              <a:tr h="414483">
                <a:tc>
                  <a:txBody>
                    <a:bodyPr/>
                    <a:lstStyle/>
                    <a:p>
                      <a:pPr marL="457200" algn="ctr">
                        <a:lnSpc>
                          <a:spcPct val="107000"/>
                        </a:lnSpc>
                        <a:spcAft>
                          <a:spcPts val="1125"/>
                        </a:spcAft>
                      </a:pPr>
                      <a:r>
                        <a:rPr lang="en-US" sz="1800">
                          <a:effectLst/>
                        </a:rPr>
                        <a:t>6</a:t>
                      </a:r>
                      <a:endParaRPr lang="en-IN" sz="1600">
                        <a:effectLst/>
                        <a:latin typeface="Nimbus Roman No9 L"/>
                        <a:ea typeface="Bitstream Vera Sans"/>
                        <a:cs typeface="Times New Roman" panose="02020603050405020304" pitchFamily="18" charset="0"/>
                      </a:endParaRPr>
                    </a:p>
                  </a:txBody>
                  <a:tcPr marL="39052" marR="39052" marT="0" marB="0"/>
                </a:tc>
                <a:tc>
                  <a:txBody>
                    <a:bodyPr/>
                    <a:lstStyle/>
                    <a:p>
                      <a:pPr marL="457200" algn="ctr">
                        <a:lnSpc>
                          <a:spcPct val="107000"/>
                        </a:lnSpc>
                        <a:spcAft>
                          <a:spcPts val="1125"/>
                        </a:spcAft>
                      </a:pPr>
                      <a:r>
                        <a:rPr lang="en-US" sz="1800">
                          <a:effectLst/>
                        </a:rPr>
                        <a:t>Last_name</a:t>
                      </a:r>
                      <a:endParaRPr lang="en-IN" sz="1600">
                        <a:effectLst/>
                        <a:latin typeface="Nimbus Roman No9 L"/>
                        <a:ea typeface="Bitstream Vera Sans"/>
                        <a:cs typeface="Times New Roman" panose="02020603050405020304" pitchFamily="18" charset="0"/>
                      </a:endParaRPr>
                    </a:p>
                  </a:txBody>
                  <a:tcPr marL="39052" marR="39052" marT="0" marB="0"/>
                </a:tc>
                <a:tc>
                  <a:txBody>
                    <a:bodyPr/>
                    <a:lstStyle/>
                    <a:p>
                      <a:pPr marL="457200" algn="ctr">
                        <a:lnSpc>
                          <a:spcPct val="107000"/>
                        </a:lnSpc>
                        <a:spcAft>
                          <a:spcPts val="1125"/>
                        </a:spcAft>
                      </a:pPr>
                      <a:r>
                        <a:rPr lang="en-US" sz="1800">
                          <a:effectLst/>
                        </a:rPr>
                        <a:t>Varchar</a:t>
                      </a:r>
                      <a:endParaRPr lang="en-IN" sz="1600">
                        <a:effectLst/>
                        <a:latin typeface="Nimbus Roman No9 L"/>
                        <a:ea typeface="Bitstream Vera Sans"/>
                        <a:cs typeface="Times New Roman" panose="02020603050405020304" pitchFamily="18" charset="0"/>
                      </a:endParaRPr>
                    </a:p>
                  </a:txBody>
                  <a:tcPr marL="39052" marR="39052" marT="0" marB="0"/>
                </a:tc>
                <a:tc>
                  <a:txBody>
                    <a:bodyPr/>
                    <a:lstStyle/>
                    <a:p>
                      <a:pPr marL="457200" algn="ctr">
                        <a:lnSpc>
                          <a:spcPct val="107000"/>
                        </a:lnSpc>
                        <a:spcAft>
                          <a:spcPts val="1125"/>
                        </a:spcAft>
                      </a:pPr>
                      <a:r>
                        <a:rPr lang="en-US" sz="1800">
                          <a:effectLst/>
                        </a:rPr>
                        <a:t>150</a:t>
                      </a:r>
                      <a:endParaRPr lang="en-IN" sz="1600">
                        <a:effectLst/>
                        <a:latin typeface="Nimbus Roman No9 L"/>
                        <a:ea typeface="Bitstream Vera Sans"/>
                        <a:cs typeface="Times New Roman" panose="02020603050405020304" pitchFamily="18" charset="0"/>
                      </a:endParaRPr>
                    </a:p>
                  </a:txBody>
                  <a:tcPr marL="39052" marR="39052" marT="0" marB="0"/>
                </a:tc>
                <a:tc>
                  <a:txBody>
                    <a:bodyPr/>
                    <a:lstStyle/>
                    <a:p>
                      <a:pPr marL="457200" algn="ctr">
                        <a:lnSpc>
                          <a:spcPct val="107000"/>
                        </a:lnSpc>
                        <a:spcAft>
                          <a:spcPts val="1125"/>
                        </a:spcAft>
                      </a:pPr>
                      <a:r>
                        <a:rPr lang="en-US" sz="2000">
                          <a:effectLst/>
                        </a:rPr>
                        <a:t> </a:t>
                      </a:r>
                      <a:endParaRPr lang="en-IN" sz="1600">
                        <a:effectLst/>
                        <a:latin typeface="Nimbus Roman No9 L"/>
                        <a:ea typeface="Bitstream Vera Sans"/>
                        <a:cs typeface="Times New Roman" panose="02020603050405020304" pitchFamily="18" charset="0"/>
                      </a:endParaRPr>
                    </a:p>
                  </a:txBody>
                  <a:tcPr marL="39052" marR="39052" marT="0" marB="0"/>
                </a:tc>
                <a:extLst>
                  <a:ext uri="{0D108BD9-81ED-4DB2-BD59-A6C34878D82A}">
                    <a16:rowId xmlns:a16="http://schemas.microsoft.com/office/drawing/2014/main" val="3061790384"/>
                  </a:ext>
                </a:extLst>
              </a:tr>
              <a:tr h="414483">
                <a:tc>
                  <a:txBody>
                    <a:bodyPr/>
                    <a:lstStyle/>
                    <a:p>
                      <a:pPr marL="457200" algn="ctr">
                        <a:lnSpc>
                          <a:spcPct val="107000"/>
                        </a:lnSpc>
                        <a:spcAft>
                          <a:spcPts val="1125"/>
                        </a:spcAft>
                      </a:pPr>
                      <a:r>
                        <a:rPr lang="en-US" sz="1800">
                          <a:effectLst/>
                        </a:rPr>
                        <a:t>7</a:t>
                      </a:r>
                      <a:endParaRPr lang="en-IN" sz="1600">
                        <a:effectLst/>
                        <a:latin typeface="Nimbus Roman No9 L"/>
                        <a:ea typeface="Bitstream Vera Sans"/>
                        <a:cs typeface="Times New Roman" panose="02020603050405020304" pitchFamily="18" charset="0"/>
                      </a:endParaRPr>
                    </a:p>
                  </a:txBody>
                  <a:tcPr marL="39052" marR="39052" marT="0" marB="0"/>
                </a:tc>
                <a:tc>
                  <a:txBody>
                    <a:bodyPr/>
                    <a:lstStyle/>
                    <a:p>
                      <a:pPr marL="457200" algn="ctr">
                        <a:lnSpc>
                          <a:spcPct val="107000"/>
                        </a:lnSpc>
                        <a:spcAft>
                          <a:spcPts val="1125"/>
                        </a:spcAft>
                      </a:pPr>
                      <a:r>
                        <a:rPr lang="en-US" sz="1800">
                          <a:effectLst/>
                        </a:rPr>
                        <a:t>Email</a:t>
                      </a:r>
                      <a:endParaRPr lang="en-IN" sz="1600">
                        <a:effectLst/>
                        <a:latin typeface="Nimbus Roman No9 L"/>
                        <a:ea typeface="Bitstream Vera Sans"/>
                        <a:cs typeface="Times New Roman" panose="02020603050405020304" pitchFamily="18" charset="0"/>
                      </a:endParaRPr>
                    </a:p>
                  </a:txBody>
                  <a:tcPr marL="39052" marR="39052" marT="0" marB="0"/>
                </a:tc>
                <a:tc>
                  <a:txBody>
                    <a:bodyPr/>
                    <a:lstStyle/>
                    <a:p>
                      <a:pPr marL="457200" algn="ctr">
                        <a:lnSpc>
                          <a:spcPct val="107000"/>
                        </a:lnSpc>
                        <a:spcAft>
                          <a:spcPts val="1125"/>
                        </a:spcAft>
                      </a:pPr>
                      <a:r>
                        <a:rPr lang="en-US" sz="1800">
                          <a:effectLst/>
                        </a:rPr>
                        <a:t>Varchar</a:t>
                      </a:r>
                      <a:endParaRPr lang="en-IN" sz="1600">
                        <a:effectLst/>
                        <a:latin typeface="Nimbus Roman No9 L"/>
                        <a:ea typeface="Bitstream Vera Sans"/>
                        <a:cs typeface="Times New Roman" panose="02020603050405020304" pitchFamily="18" charset="0"/>
                      </a:endParaRPr>
                    </a:p>
                  </a:txBody>
                  <a:tcPr marL="39052" marR="39052" marT="0" marB="0"/>
                </a:tc>
                <a:tc>
                  <a:txBody>
                    <a:bodyPr/>
                    <a:lstStyle/>
                    <a:p>
                      <a:pPr marL="457200" algn="ctr">
                        <a:lnSpc>
                          <a:spcPct val="107000"/>
                        </a:lnSpc>
                        <a:spcAft>
                          <a:spcPts val="1125"/>
                        </a:spcAft>
                      </a:pPr>
                      <a:r>
                        <a:rPr lang="en-US" sz="1800">
                          <a:effectLst/>
                        </a:rPr>
                        <a:t>254</a:t>
                      </a:r>
                      <a:endParaRPr lang="en-IN" sz="1600">
                        <a:effectLst/>
                        <a:latin typeface="Nimbus Roman No9 L"/>
                        <a:ea typeface="Bitstream Vera Sans"/>
                        <a:cs typeface="Times New Roman" panose="02020603050405020304" pitchFamily="18" charset="0"/>
                      </a:endParaRPr>
                    </a:p>
                  </a:txBody>
                  <a:tcPr marL="39052" marR="39052" marT="0" marB="0"/>
                </a:tc>
                <a:tc>
                  <a:txBody>
                    <a:bodyPr/>
                    <a:lstStyle/>
                    <a:p>
                      <a:pPr marL="457200" algn="ctr">
                        <a:lnSpc>
                          <a:spcPct val="107000"/>
                        </a:lnSpc>
                        <a:spcAft>
                          <a:spcPts val="1125"/>
                        </a:spcAft>
                      </a:pPr>
                      <a:r>
                        <a:rPr lang="en-US" sz="2000">
                          <a:effectLst/>
                        </a:rPr>
                        <a:t> </a:t>
                      </a:r>
                      <a:endParaRPr lang="en-IN" sz="1600">
                        <a:effectLst/>
                        <a:latin typeface="Nimbus Roman No9 L"/>
                        <a:ea typeface="Bitstream Vera Sans"/>
                        <a:cs typeface="Times New Roman" panose="02020603050405020304" pitchFamily="18" charset="0"/>
                      </a:endParaRPr>
                    </a:p>
                  </a:txBody>
                  <a:tcPr marL="39052" marR="39052" marT="0" marB="0"/>
                </a:tc>
                <a:extLst>
                  <a:ext uri="{0D108BD9-81ED-4DB2-BD59-A6C34878D82A}">
                    <a16:rowId xmlns:a16="http://schemas.microsoft.com/office/drawing/2014/main" val="3081918336"/>
                  </a:ext>
                </a:extLst>
              </a:tr>
              <a:tr h="336768">
                <a:tc>
                  <a:txBody>
                    <a:bodyPr/>
                    <a:lstStyle/>
                    <a:p>
                      <a:pPr marL="457200" algn="ctr">
                        <a:lnSpc>
                          <a:spcPct val="107000"/>
                        </a:lnSpc>
                        <a:spcAft>
                          <a:spcPts val="1125"/>
                        </a:spcAft>
                      </a:pPr>
                      <a:r>
                        <a:rPr lang="en-US" sz="1800">
                          <a:effectLst/>
                        </a:rPr>
                        <a:t>8</a:t>
                      </a:r>
                      <a:endParaRPr lang="en-IN" sz="1600">
                        <a:effectLst/>
                        <a:latin typeface="Nimbus Roman No9 L"/>
                        <a:ea typeface="Bitstream Vera Sans"/>
                        <a:cs typeface="Times New Roman" panose="02020603050405020304" pitchFamily="18" charset="0"/>
                      </a:endParaRPr>
                    </a:p>
                  </a:txBody>
                  <a:tcPr marL="39052" marR="39052" marT="0" marB="0"/>
                </a:tc>
                <a:tc>
                  <a:txBody>
                    <a:bodyPr/>
                    <a:lstStyle/>
                    <a:p>
                      <a:pPr marL="457200" algn="ctr">
                        <a:lnSpc>
                          <a:spcPct val="107000"/>
                        </a:lnSpc>
                        <a:spcAft>
                          <a:spcPts val="1125"/>
                        </a:spcAft>
                      </a:pPr>
                      <a:r>
                        <a:rPr lang="en-US" sz="1800">
                          <a:effectLst/>
                        </a:rPr>
                        <a:t>Is_staff</a:t>
                      </a:r>
                      <a:endParaRPr lang="en-IN" sz="1600">
                        <a:effectLst/>
                        <a:latin typeface="Nimbus Roman No9 L"/>
                        <a:ea typeface="Bitstream Vera Sans"/>
                        <a:cs typeface="Times New Roman" panose="02020603050405020304" pitchFamily="18" charset="0"/>
                      </a:endParaRPr>
                    </a:p>
                  </a:txBody>
                  <a:tcPr marL="39052" marR="39052" marT="0" marB="0"/>
                </a:tc>
                <a:tc>
                  <a:txBody>
                    <a:bodyPr/>
                    <a:lstStyle/>
                    <a:p>
                      <a:pPr marL="457200" algn="ctr">
                        <a:lnSpc>
                          <a:spcPct val="107000"/>
                        </a:lnSpc>
                        <a:spcAft>
                          <a:spcPts val="1125"/>
                        </a:spcAft>
                      </a:pPr>
                      <a:r>
                        <a:rPr lang="en-US" sz="1800">
                          <a:effectLst/>
                        </a:rPr>
                        <a:t>Bool</a:t>
                      </a:r>
                      <a:endParaRPr lang="en-IN" sz="1600">
                        <a:effectLst/>
                        <a:latin typeface="Nimbus Roman No9 L"/>
                        <a:ea typeface="Bitstream Vera Sans"/>
                        <a:cs typeface="Times New Roman" panose="02020603050405020304" pitchFamily="18" charset="0"/>
                      </a:endParaRPr>
                    </a:p>
                  </a:txBody>
                  <a:tcPr marL="39052" marR="39052" marT="0" marB="0"/>
                </a:tc>
                <a:tc>
                  <a:txBody>
                    <a:bodyPr/>
                    <a:lstStyle/>
                    <a:p>
                      <a:pPr marL="457200" algn="ctr">
                        <a:lnSpc>
                          <a:spcPct val="107000"/>
                        </a:lnSpc>
                        <a:spcAft>
                          <a:spcPts val="1125"/>
                        </a:spcAft>
                      </a:pPr>
                      <a:r>
                        <a:rPr lang="en-US" sz="1800">
                          <a:effectLst/>
                        </a:rPr>
                        <a:t> </a:t>
                      </a:r>
                      <a:endParaRPr lang="en-IN" sz="1600">
                        <a:effectLst/>
                        <a:latin typeface="Nimbus Roman No9 L"/>
                        <a:ea typeface="Bitstream Vera Sans"/>
                        <a:cs typeface="Times New Roman" panose="02020603050405020304" pitchFamily="18" charset="0"/>
                      </a:endParaRPr>
                    </a:p>
                  </a:txBody>
                  <a:tcPr marL="39052" marR="39052" marT="0" marB="0"/>
                </a:tc>
                <a:tc>
                  <a:txBody>
                    <a:bodyPr/>
                    <a:lstStyle/>
                    <a:p>
                      <a:pPr marL="457200" algn="ctr">
                        <a:lnSpc>
                          <a:spcPct val="107000"/>
                        </a:lnSpc>
                        <a:spcAft>
                          <a:spcPts val="1125"/>
                        </a:spcAft>
                      </a:pPr>
                      <a:r>
                        <a:rPr lang="en-US" sz="2000">
                          <a:effectLst/>
                        </a:rPr>
                        <a:t> </a:t>
                      </a:r>
                      <a:endParaRPr lang="en-IN" sz="1600">
                        <a:effectLst/>
                        <a:latin typeface="Nimbus Roman No9 L"/>
                        <a:ea typeface="Bitstream Vera Sans"/>
                        <a:cs typeface="Times New Roman" panose="02020603050405020304" pitchFamily="18" charset="0"/>
                      </a:endParaRPr>
                    </a:p>
                  </a:txBody>
                  <a:tcPr marL="39052" marR="39052" marT="0" marB="0"/>
                </a:tc>
                <a:extLst>
                  <a:ext uri="{0D108BD9-81ED-4DB2-BD59-A6C34878D82A}">
                    <a16:rowId xmlns:a16="http://schemas.microsoft.com/office/drawing/2014/main" val="1111886736"/>
                  </a:ext>
                </a:extLst>
              </a:tr>
              <a:tr h="336768">
                <a:tc>
                  <a:txBody>
                    <a:bodyPr/>
                    <a:lstStyle/>
                    <a:p>
                      <a:pPr marL="457200" algn="ctr">
                        <a:lnSpc>
                          <a:spcPct val="107000"/>
                        </a:lnSpc>
                        <a:spcAft>
                          <a:spcPts val="1125"/>
                        </a:spcAft>
                      </a:pPr>
                      <a:r>
                        <a:rPr lang="en-US" sz="1800">
                          <a:effectLst/>
                        </a:rPr>
                        <a:t>9</a:t>
                      </a:r>
                      <a:endParaRPr lang="en-IN" sz="1600">
                        <a:effectLst/>
                        <a:latin typeface="Nimbus Roman No9 L"/>
                        <a:ea typeface="Bitstream Vera Sans"/>
                        <a:cs typeface="Times New Roman" panose="02020603050405020304" pitchFamily="18" charset="0"/>
                      </a:endParaRPr>
                    </a:p>
                  </a:txBody>
                  <a:tcPr marL="39052" marR="39052" marT="0" marB="0"/>
                </a:tc>
                <a:tc>
                  <a:txBody>
                    <a:bodyPr/>
                    <a:lstStyle/>
                    <a:p>
                      <a:pPr marL="457200" algn="ctr">
                        <a:lnSpc>
                          <a:spcPct val="107000"/>
                        </a:lnSpc>
                        <a:spcAft>
                          <a:spcPts val="1125"/>
                        </a:spcAft>
                      </a:pPr>
                      <a:r>
                        <a:rPr lang="en-US" sz="1800">
                          <a:effectLst/>
                        </a:rPr>
                        <a:t>Is_active</a:t>
                      </a:r>
                      <a:endParaRPr lang="en-IN" sz="1600">
                        <a:effectLst/>
                        <a:latin typeface="Nimbus Roman No9 L"/>
                        <a:ea typeface="Bitstream Vera Sans"/>
                        <a:cs typeface="Times New Roman" panose="02020603050405020304" pitchFamily="18" charset="0"/>
                      </a:endParaRPr>
                    </a:p>
                  </a:txBody>
                  <a:tcPr marL="39052" marR="39052" marT="0" marB="0"/>
                </a:tc>
                <a:tc>
                  <a:txBody>
                    <a:bodyPr/>
                    <a:lstStyle/>
                    <a:p>
                      <a:pPr marL="457200" algn="ctr">
                        <a:lnSpc>
                          <a:spcPct val="107000"/>
                        </a:lnSpc>
                        <a:spcAft>
                          <a:spcPts val="1125"/>
                        </a:spcAft>
                      </a:pPr>
                      <a:r>
                        <a:rPr lang="en-US" sz="1800">
                          <a:effectLst/>
                        </a:rPr>
                        <a:t>Bool</a:t>
                      </a:r>
                      <a:endParaRPr lang="en-IN" sz="1600">
                        <a:effectLst/>
                        <a:latin typeface="Nimbus Roman No9 L"/>
                        <a:ea typeface="Bitstream Vera Sans"/>
                        <a:cs typeface="Times New Roman" panose="02020603050405020304" pitchFamily="18" charset="0"/>
                      </a:endParaRPr>
                    </a:p>
                  </a:txBody>
                  <a:tcPr marL="39052" marR="39052" marT="0" marB="0"/>
                </a:tc>
                <a:tc>
                  <a:txBody>
                    <a:bodyPr/>
                    <a:lstStyle/>
                    <a:p>
                      <a:pPr marL="457200" algn="ctr">
                        <a:lnSpc>
                          <a:spcPct val="107000"/>
                        </a:lnSpc>
                        <a:spcAft>
                          <a:spcPts val="1125"/>
                        </a:spcAft>
                      </a:pPr>
                      <a:r>
                        <a:rPr lang="en-US" sz="1800">
                          <a:effectLst/>
                        </a:rPr>
                        <a:t> </a:t>
                      </a:r>
                      <a:endParaRPr lang="en-IN" sz="1600">
                        <a:effectLst/>
                        <a:latin typeface="Nimbus Roman No9 L"/>
                        <a:ea typeface="Bitstream Vera Sans"/>
                        <a:cs typeface="Times New Roman" panose="02020603050405020304" pitchFamily="18" charset="0"/>
                      </a:endParaRPr>
                    </a:p>
                  </a:txBody>
                  <a:tcPr marL="39052" marR="39052" marT="0" marB="0"/>
                </a:tc>
                <a:tc>
                  <a:txBody>
                    <a:bodyPr/>
                    <a:lstStyle/>
                    <a:p>
                      <a:pPr marL="457200" algn="ctr">
                        <a:lnSpc>
                          <a:spcPct val="107000"/>
                        </a:lnSpc>
                        <a:spcAft>
                          <a:spcPts val="1125"/>
                        </a:spcAft>
                      </a:pPr>
                      <a:r>
                        <a:rPr lang="en-US" sz="2000">
                          <a:effectLst/>
                        </a:rPr>
                        <a:t> </a:t>
                      </a:r>
                      <a:endParaRPr lang="en-IN" sz="1600">
                        <a:effectLst/>
                        <a:latin typeface="Nimbus Roman No9 L"/>
                        <a:ea typeface="Bitstream Vera Sans"/>
                        <a:cs typeface="Times New Roman" panose="02020603050405020304" pitchFamily="18" charset="0"/>
                      </a:endParaRPr>
                    </a:p>
                  </a:txBody>
                  <a:tcPr marL="39052" marR="39052" marT="0" marB="0"/>
                </a:tc>
                <a:extLst>
                  <a:ext uri="{0D108BD9-81ED-4DB2-BD59-A6C34878D82A}">
                    <a16:rowId xmlns:a16="http://schemas.microsoft.com/office/drawing/2014/main" val="3390360761"/>
                  </a:ext>
                </a:extLst>
              </a:tr>
              <a:tr h="336768">
                <a:tc>
                  <a:txBody>
                    <a:bodyPr/>
                    <a:lstStyle/>
                    <a:p>
                      <a:pPr marL="457200" algn="ctr">
                        <a:lnSpc>
                          <a:spcPct val="107000"/>
                        </a:lnSpc>
                        <a:spcAft>
                          <a:spcPts val="1125"/>
                        </a:spcAft>
                      </a:pPr>
                      <a:r>
                        <a:rPr lang="en-US" sz="1800">
                          <a:effectLst/>
                        </a:rPr>
                        <a:t>10</a:t>
                      </a:r>
                      <a:endParaRPr lang="en-IN" sz="1600">
                        <a:effectLst/>
                        <a:latin typeface="Nimbus Roman No9 L"/>
                        <a:ea typeface="Bitstream Vera Sans"/>
                        <a:cs typeface="Times New Roman" panose="02020603050405020304" pitchFamily="18" charset="0"/>
                      </a:endParaRPr>
                    </a:p>
                  </a:txBody>
                  <a:tcPr marL="39052" marR="39052" marT="0" marB="0"/>
                </a:tc>
                <a:tc>
                  <a:txBody>
                    <a:bodyPr/>
                    <a:lstStyle/>
                    <a:p>
                      <a:pPr marL="457200" algn="ctr">
                        <a:lnSpc>
                          <a:spcPct val="107000"/>
                        </a:lnSpc>
                        <a:spcAft>
                          <a:spcPts val="1125"/>
                        </a:spcAft>
                      </a:pPr>
                      <a:r>
                        <a:rPr lang="en-US" sz="1800">
                          <a:effectLst/>
                        </a:rPr>
                        <a:t>Date_joined</a:t>
                      </a:r>
                      <a:endParaRPr lang="en-IN" sz="1600">
                        <a:effectLst/>
                        <a:latin typeface="Nimbus Roman No9 L"/>
                        <a:ea typeface="Bitstream Vera Sans"/>
                        <a:cs typeface="Times New Roman" panose="02020603050405020304" pitchFamily="18" charset="0"/>
                      </a:endParaRPr>
                    </a:p>
                  </a:txBody>
                  <a:tcPr marL="39052" marR="39052" marT="0" marB="0"/>
                </a:tc>
                <a:tc>
                  <a:txBody>
                    <a:bodyPr/>
                    <a:lstStyle/>
                    <a:p>
                      <a:pPr marL="457200" algn="ctr">
                        <a:lnSpc>
                          <a:spcPct val="107000"/>
                        </a:lnSpc>
                        <a:spcAft>
                          <a:spcPts val="1125"/>
                        </a:spcAft>
                      </a:pPr>
                      <a:r>
                        <a:rPr lang="en-US" sz="1800">
                          <a:effectLst/>
                        </a:rPr>
                        <a:t>Datetime</a:t>
                      </a:r>
                      <a:endParaRPr lang="en-IN" sz="1600">
                        <a:effectLst/>
                        <a:latin typeface="Nimbus Roman No9 L"/>
                        <a:ea typeface="Bitstream Vera Sans"/>
                        <a:cs typeface="Times New Roman" panose="02020603050405020304" pitchFamily="18" charset="0"/>
                      </a:endParaRPr>
                    </a:p>
                  </a:txBody>
                  <a:tcPr marL="39052" marR="39052" marT="0" marB="0"/>
                </a:tc>
                <a:tc>
                  <a:txBody>
                    <a:bodyPr/>
                    <a:lstStyle/>
                    <a:p>
                      <a:pPr marL="457200" algn="ctr">
                        <a:lnSpc>
                          <a:spcPct val="107000"/>
                        </a:lnSpc>
                        <a:spcAft>
                          <a:spcPts val="1125"/>
                        </a:spcAft>
                      </a:pPr>
                      <a:r>
                        <a:rPr lang="en-US" sz="1800">
                          <a:effectLst/>
                        </a:rPr>
                        <a:t> </a:t>
                      </a:r>
                      <a:endParaRPr lang="en-IN" sz="1600">
                        <a:effectLst/>
                        <a:latin typeface="Nimbus Roman No9 L"/>
                        <a:ea typeface="Bitstream Vera Sans"/>
                        <a:cs typeface="Times New Roman" panose="02020603050405020304" pitchFamily="18" charset="0"/>
                      </a:endParaRPr>
                    </a:p>
                  </a:txBody>
                  <a:tcPr marL="39052" marR="39052" marT="0" marB="0"/>
                </a:tc>
                <a:tc>
                  <a:txBody>
                    <a:bodyPr/>
                    <a:lstStyle/>
                    <a:p>
                      <a:pPr marL="457200" algn="ctr">
                        <a:lnSpc>
                          <a:spcPct val="107000"/>
                        </a:lnSpc>
                        <a:spcAft>
                          <a:spcPts val="1125"/>
                        </a:spcAft>
                      </a:pPr>
                      <a:r>
                        <a:rPr lang="en-US" sz="2000">
                          <a:effectLst/>
                        </a:rPr>
                        <a:t> </a:t>
                      </a:r>
                      <a:endParaRPr lang="en-IN" sz="1600">
                        <a:effectLst/>
                        <a:latin typeface="Nimbus Roman No9 L"/>
                        <a:ea typeface="Bitstream Vera Sans"/>
                        <a:cs typeface="Times New Roman" panose="02020603050405020304" pitchFamily="18" charset="0"/>
                      </a:endParaRPr>
                    </a:p>
                  </a:txBody>
                  <a:tcPr marL="39052" marR="39052" marT="0" marB="0"/>
                </a:tc>
                <a:extLst>
                  <a:ext uri="{0D108BD9-81ED-4DB2-BD59-A6C34878D82A}">
                    <a16:rowId xmlns:a16="http://schemas.microsoft.com/office/drawing/2014/main" val="173874949"/>
                  </a:ext>
                </a:extLst>
              </a:tr>
              <a:tr h="414483">
                <a:tc>
                  <a:txBody>
                    <a:bodyPr/>
                    <a:lstStyle/>
                    <a:p>
                      <a:pPr marL="457200" algn="ctr">
                        <a:lnSpc>
                          <a:spcPct val="107000"/>
                        </a:lnSpc>
                        <a:spcAft>
                          <a:spcPts val="1125"/>
                        </a:spcAft>
                      </a:pPr>
                      <a:r>
                        <a:rPr lang="en-US" sz="1800">
                          <a:effectLst/>
                        </a:rPr>
                        <a:t>11</a:t>
                      </a:r>
                      <a:endParaRPr lang="en-IN" sz="1600">
                        <a:effectLst/>
                        <a:latin typeface="Nimbus Roman No9 L"/>
                        <a:ea typeface="Bitstream Vera Sans"/>
                        <a:cs typeface="Times New Roman" panose="02020603050405020304" pitchFamily="18" charset="0"/>
                      </a:endParaRPr>
                    </a:p>
                  </a:txBody>
                  <a:tcPr marL="39052" marR="39052" marT="0" marB="0"/>
                </a:tc>
                <a:tc>
                  <a:txBody>
                    <a:bodyPr/>
                    <a:lstStyle/>
                    <a:p>
                      <a:pPr marL="457200" algn="ctr">
                        <a:lnSpc>
                          <a:spcPct val="107000"/>
                        </a:lnSpc>
                        <a:spcAft>
                          <a:spcPts val="1125"/>
                        </a:spcAft>
                      </a:pPr>
                      <a:r>
                        <a:rPr lang="en-US" sz="1800">
                          <a:effectLst/>
                        </a:rPr>
                        <a:t>First_name</a:t>
                      </a:r>
                      <a:endParaRPr lang="en-IN" sz="1600">
                        <a:effectLst/>
                        <a:latin typeface="Nimbus Roman No9 L"/>
                        <a:ea typeface="Bitstream Vera Sans"/>
                        <a:cs typeface="Times New Roman" panose="02020603050405020304" pitchFamily="18" charset="0"/>
                      </a:endParaRPr>
                    </a:p>
                  </a:txBody>
                  <a:tcPr marL="39052" marR="39052" marT="0" marB="0"/>
                </a:tc>
                <a:tc>
                  <a:txBody>
                    <a:bodyPr/>
                    <a:lstStyle/>
                    <a:p>
                      <a:pPr marL="457200" algn="ctr">
                        <a:lnSpc>
                          <a:spcPct val="107000"/>
                        </a:lnSpc>
                        <a:spcAft>
                          <a:spcPts val="1125"/>
                        </a:spcAft>
                      </a:pPr>
                      <a:r>
                        <a:rPr lang="en-US" sz="1800" dirty="0">
                          <a:effectLst/>
                        </a:rPr>
                        <a:t>Varchar</a:t>
                      </a:r>
                      <a:endParaRPr lang="en-IN" sz="1600" dirty="0">
                        <a:effectLst/>
                        <a:latin typeface="Nimbus Roman No9 L"/>
                        <a:ea typeface="Bitstream Vera Sans"/>
                        <a:cs typeface="Times New Roman" panose="02020603050405020304" pitchFamily="18" charset="0"/>
                      </a:endParaRPr>
                    </a:p>
                  </a:txBody>
                  <a:tcPr marL="39052" marR="39052" marT="0" marB="0"/>
                </a:tc>
                <a:tc>
                  <a:txBody>
                    <a:bodyPr/>
                    <a:lstStyle/>
                    <a:p>
                      <a:pPr marL="457200" algn="ctr">
                        <a:lnSpc>
                          <a:spcPct val="107000"/>
                        </a:lnSpc>
                        <a:spcAft>
                          <a:spcPts val="1125"/>
                        </a:spcAft>
                      </a:pPr>
                      <a:r>
                        <a:rPr lang="en-US" sz="1800">
                          <a:effectLst/>
                        </a:rPr>
                        <a:t>150</a:t>
                      </a:r>
                      <a:endParaRPr lang="en-IN" sz="1600">
                        <a:effectLst/>
                        <a:latin typeface="Nimbus Roman No9 L"/>
                        <a:ea typeface="Bitstream Vera Sans"/>
                        <a:cs typeface="Times New Roman" panose="02020603050405020304" pitchFamily="18" charset="0"/>
                      </a:endParaRPr>
                    </a:p>
                  </a:txBody>
                  <a:tcPr marL="39052" marR="39052" marT="0" marB="0"/>
                </a:tc>
                <a:tc>
                  <a:txBody>
                    <a:bodyPr/>
                    <a:lstStyle/>
                    <a:p>
                      <a:pPr marL="457200" algn="ctr">
                        <a:lnSpc>
                          <a:spcPct val="107000"/>
                        </a:lnSpc>
                        <a:spcAft>
                          <a:spcPts val="1125"/>
                        </a:spcAft>
                      </a:pPr>
                      <a:r>
                        <a:rPr lang="en-US" sz="2000" dirty="0">
                          <a:effectLst/>
                        </a:rPr>
                        <a:t> </a:t>
                      </a:r>
                      <a:endParaRPr lang="en-IN" sz="1600" dirty="0">
                        <a:effectLst/>
                        <a:latin typeface="Nimbus Roman No9 L"/>
                        <a:ea typeface="Bitstream Vera Sans"/>
                        <a:cs typeface="Times New Roman" panose="02020603050405020304" pitchFamily="18" charset="0"/>
                      </a:endParaRPr>
                    </a:p>
                  </a:txBody>
                  <a:tcPr marL="39052" marR="39052" marT="0" marB="0"/>
                </a:tc>
                <a:extLst>
                  <a:ext uri="{0D108BD9-81ED-4DB2-BD59-A6C34878D82A}">
                    <a16:rowId xmlns:a16="http://schemas.microsoft.com/office/drawing/2014/main" val="1513648493"/>
                  </a:ext>
                </a:extLst>
              </a:tr>
            </a:tbl>
          </a:graphicData>
        </a:graphic>
      </p:graphicFrame>
      <p:sp>
        <p:nvSpPr>
          <p:cNvPr id="3" name="TextBox 2">
            <a:extLst>
              <a:ext uri="{FF2B5EF4-FFF2-40B4-BE49-F238E27FC236}">
                <a16:creationId xmlns:a16="http://schemas.microsoft.com/office/drawing/2014/main" id="{A760C0F4-F9A5-7B6B-7CBC-B20E608B0D17}"/>
              </a:ext>
            </a:extLst>
          </p:cNvPr>
          <p:cNvSpPr txBox="1"/>
          <p:nvPr/>
        </p:nvSpPr>
        <p:spPr>
          <a:xfrm>
            <a:off x="5817140" y="438329"/>
            <a:ext cx="1650783" cy="461665"/>
          </a:xfrm>
          <a:prstGeom prst="rect">
            <a:avLst/>
          </a:prstGeom>
          <a:noFill/>
        </p:spPr>
        <p:txBody>
          <a:bodyPr wrap="square" rtlCol="0">
            <a:spAutoFit/>
          </a:bodyPr>
          <a:lstStyle/>
          <a:p>
            <a:r>
              <a:rPr lang="en-IN" sz="2400" b="1" dirty="0" err="1">
                <a:ln/>
                <a:solidFill>
                  <a:schemeClr val="accent3"/>
                </a:solidFill>
              </a:rPr>
              <a:t>auth_user</a:t>
            </a:r>
            <a:endParaRPr lang="en-IN" sz="2400" b="1" dirty="0">
              <a:ln/>
              <a:solidFill>
                <a:schemeClr val="accent3"/>
              </a:solidFill>
            </a:endParaRPr>
          </a:p>
        </p:txBody>
      </p:sp>
      <p:sp>
        <p:nvSpPr>
          <p:cNvPr id="29" name="TextBox 28">
            <a:extLst>
              <a:ext uri="{FF2B5EF4-FFF2-40B4-BE49-F238E27FC236}">
                <a16:creationId xmlns:a16="http://schemas.microsoft.com/office/drawing/2014/main" id="{EA5D23C0-E3CE-8FF4-161E-5ED6542AB96F}"/>
              </a:ext>
            </a:extLst>
          </p:cNvPr>
          <p:cNvSpPr txBox="1"/>
          <p:nvPr/>
        </p:nvSpPr>
        <p:spPr>
          <a:xfrm>
            <a:off x="8403066" y="6488668"/>
            <a:ext cx="3324224" cy="369332"/>
          </a:xfrm>
          <a:prstGeom prst="rect">
            <a:avLst/>
          </a:prstGeom>
          <a:noFill/>
        </p:spPr>
        <p:txBody>
          <a:bodyPr wrap="square" rtlCol="0">
            <a:spAutoFit/>
          </a:bodyPr>
          <a:lstStyle/>
          <a:p>
            <a:r>
              <a:rPr lang="en-US" dirty="0">
                <a:latin typeface="Constantia" panose="02030602050306030303" pitchFamily="18" charset="0"/>
              </a:rPr>
              <a:t>Warish Kumar (205220684014)</a:t>
            </a:r>
          </a:p>
        </p:txBody>
      </p:sp>
    </p:spTree>
    <p:extLst>
      <p:ext uri="{BB962C8B-B14F-4D97-AF65-F5344CB8AC3E}">
        <p14:creationId xmlns:p14="http://schemas.microsoft.com/office/powerpoint/2010/main" val="14018600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8E74EEB-6C77-8737-434A-4AB46C4C709A}"/>
              </a:ext>
            </a:extLst>
          </p:cNvPr>
          <p:cNvGraphicFramePr>
            <a:graphicFrameLocks noGrp="1"/>
          </p:cNvGraphicFramePr>
          <p:nvPr>
            <p:extLst>
              <p:ext uri="{D42A27DB-BD31-4B8C-83A1-F6EECF244321}">
                <p14:modId xmlns:p14="http://schemas.microsoft.com/office/powerpoint/2010/main" val="1504496344"/>
              </p:ext>
            </p:extLst>
          </p:nvPr>
        </p:nvGraphicFramePr>
        <p:xfrm>
          <a:off x="2045839" y="905343"/>
          <a:ext cx="8858868" cy="1884426"/>
        </p:xfrm>
        <a:graphic>
          <a:graphicData uri="http://schemas.openxmlformats.org/drawingml/2006/table">
            <a:tbl>
              <a:tblPr firstRow="1" firstCol="1" bandRow="1">
                <a:tableStyleId>{5C22544A-7EE6-4342-B048-85BDC9FD1C3A}</a:tableStyleId>
              </a:tblPr>
              <a:tblGrid>
                <a:gridCol w="1125848">
                  <a:extLst>
                    <a:ext uri="{9D8B030D-6E8A-4147-A177-3AD203B41FA5}">
                      <a16:colId xmlns:a16="http://schemas.microsoft.com/office/drawing/2014/main" val="1405220236"/>
                    </a:ext>
                  </a:extLst>
                </a:gridCol>
                <a:gridCol w="2884474">
                  <a:extLst>
                    <a:ext uri="{9D8B030D-6E8A-4147-A177-3AD203B41FA5}">
                      <a16:colId xmlns:a16="http://schemas.microsoft.com/office/drawing/2014/main" val="3283579948"/>
                    </a:ext>
                  </a:extLst>
                </a:gridCol>
                <a:gridCol w="1565506">
                  <a:extLst>
                    <a:ext uri="{9D8B030D-6E8A-4147-A177-3AD203B41FA5}">
                      <a16:colId xmlns:a16="http://schemas.microsoft.com/office/drawing/2014/main" val="478501675"/>
                    </a:ext>
                  </a:extLst>
                </a:gridCol>
                <a:gridCol w="1413474">
                  <a:extLst>
                    <a:ext uri="{9D8B030D-6E8A-4147-A177-3AD203B41FA5}">
                      <a16:colId xmlns:a16="http://schemas.microsoft.com/office/drawing/2014/main" val="4086285666"/>
                    </a:ext>
                  </a:extLst>
                </a:gridCol>
                <a:gridCol w="1869566">
                  <a:extLst>
                    <a:ext uri="{9D8B030D-6E8A-4147-A177-3AD203B41FA5}">
                      <a16:colId xmlns:a16="http://schemas.microsoft.com/office/drawing/2014/main" val="2809330686"/>
                    </a:ext>
                  </a:extLst>
                </a:gridCol>
              </a:tblGrid>
              <a:tr h="0">
                <a:tc>
                  <a:txBody>
                    <a:bodyPr/>
                    <a:lstStyle/>
                    <a:p>
                      <a:pPr marL="457200" algn="ctr">
                        <a:lnSpc>
                          <a:spcPct val="107000"/>
                        </a:lnSpc>
                        <a:spcAft>
                          <a:spcPts val="1125"/>
                        </a:spcAft>
                      </a:pPr>
                      <a:r>
                        <a:rPr lang="en-US" sz="2000">
                          <a:effectLst/>
                        </a:rPr>
                        <a:t>Sr. No.</a:t>
                      </a:r>
                      <a:endParaRPr lang="en-IN" sz="1600">
                        <a:effectLst/>
                        <a:latin typeface="Nimbus Roman No9 L"/>
                        <a:ea typeface="Bitstream Vera Sans"/>
                        <a:cs typeface="Times New Roman" panose="02020603050405020304" pitchFamily="18" charset="0"/>
                      </a:endParaRPr>
                    </a:p>
                  </a:txBody>
                  <a:tcPr marL="68580" marR="68580" marT="0" marB="0"/>
                </a:tc>
                <a:tc>
                  <a:txBody>
                    <a:bodyPr/>
                    <a:lstStyle/>
                    <a:p>
                      <a:pPr marL="457200" algn="ctr">
                        <a:lnSpc>
                          <a:spcPct val="107000"/>
                        </a:lnSpc>
                        <a:spcAft>
                          <a:spcPts val="1125"/>
                        </a:spcAft>
                      </a:pPr>
                      <a:r>
                        <a:rPr lang="en-US" sz="2000">
                          <a:effectLst/>
                        </a:rPr>
                        <a:t>Fields</a:t>
                      </a:r>
                      <a:endParaRPr lang="en-IN" sz="1600">
                        <a:effectLst/>
                        <a:latin typeface="Nimbus Roman No9 L"/>
                        <a:ea typeface="Bitstream Vera Sans"/>
                        <a:cs typeface="Times New Roman" panose="02020603050405020304" pitchFamily="18" charset="0"/>
                      </a:endParaRPr>
                    </a:p>
                  </a:txBody>
                  <a:tcPr marL="68580" marR="68580" marT="0" marB="0"/>
                </a:tc>
                <a:tc>
                  <a:txBody>
                    <a:bodyPr/>
                    <a:lstStyle/>
                    <a:p>
                      <a:pPr marL="457200" algn="ctr">
                        <a:lnSpc>
                          <a:spcPct val="107000"/>
                        </a:lnSpc>
                        <a:spcAft>
                          <a:spcPts val="1125"/>
                        </a:spcAft>
                      </a:pPr>
                      <a:r>
                        <a:rPr lang="en-US" sz="2000">
                          <a:effectLst/>
                        </a:rPr>
                        <a:t>Data Type</a:t>
                      </a:r>
                      <a:endParaRPr lang="en-IN" sz="1600">
                        <a:effectLst/>
                        <a:latin typeface="Nimbus Roman No9 L"/>
                        <a:ea typeface="Bitstream Vera Sans"/>
                        <a:cs typeface="Times New Roman" panose="02020603050405020304" pitchFamily="18" charset="0"/>
                      </a:endParaRPr>
                    </a:p>
                  </a:txBody>
                  <a:tcPr marL="68580" marR="68580" marT="0" marB="0"/>
                </a:tc>
                <a:tc>
                  <a:txBody>
                    <a:bodyPr/>
                    <a:lstStyle/>
                    <a:p>
                      <a:pPr marL="457200" algn="ctr">
                        <a:lnSpc>
                          <a:spcPct val="107000"/>
                        </a:lnSpc>
                        <a:spcAft>
                          <a:spcPts val="1125"/>
                        </a:spcAft>
                      </a:pPr>
                      <a:r>
                        <a:rPr lang="en-US" sz="2000">
                          <a:effectLst/>
                        </a:rPr>
                        <a:t>Size</a:t>
                      </a:r>
                      <a:endParaRPr lang="en-IN" sz="1600">
                        <a:effectLst/>
                        <a:latin typeface="Nimbus Roman No9 L"/>
                        <a:ea typeface="Bitstream Vera Sans"/>
                        <a:cs typeface="Times New Roman" panose="02020603050405020304" pitchFamily="18" charset="0"/>
                      </a:endParaRPr>
                    </a:p>
                  </a:txBody>
                  <a:tcPr marL="68580" marR="68580" marT="0" marB="0"/>
                </a:tc>
                <a:tc>
                  <a:txBody>
                    <a:bodyPr/>
                    <a:lstStyle/>
                    <a:p>
                      <a:pPr marL="457200" algn="ctr">
                        <a:lnSpc>
                          <a:spcPct val="107000"/>
                        </a:lnSpc>
                        <a:spcAft>
                          <a:spcPts val="1125"/>
                        </a:spcAft>
                      </a:pPr>
                      <a:r>
                        <a:rPr lang="en-US" sz="2000">
                          <a:effectLst/>
                        </a:rPr>
                        <a:t>Constraint</a:t>
                      </a:r>
                      <a:endParaRPr lang="en-IN" sz="1600">
                        <a:effectLst/>
                        <a:latin typeface="Nimbus Roman No9 L"/>
                        <a:ea typeface="Bitstream Vera Sans"/>
                        <a:cs typeface="Times New Roman" panose="02020603050405020304" pitchFamily="18" charset="0"/>
                      </a:endParaRPr>
                    </a:p>
                  </a:txBody>
                  <a:tcPr marL="68580" marR="68580" marT="0" marB="0"/>
                </a:tc>
                <a:extLst>
                  <a:ext uri="{0D108BD9-81ED-4DB2-BD59-A6C34878D82A}">
                    <a16:rowId xmlns:a16="http://schemas.microsoft.com/office/drawing/2014/main" val="2766433139"/>
                  </a:ext>
                </a:extLst>
              </a:tr>
              <a:tr h="0">
                <a:tc>
                  <a:txBody>
                    <a:bodyPr/>
                    <a:lstStyle/>
                    <a:p>
                      <a:pPr marL="457200" algn="ctr">
                        <a:lnSpc>
                          <a:spcPct val="107000"/>
                        </a:lnSpc>
                        <a:spcAft>
                          <a:spcPts val="1125"/>
                        </a:spcAft>
                      </a:pPr>
                      <a:r>
                        <a:rPr lang="en-US" sz="1800">
                          <a:effectLst/>
                        </a:rPr>
                        <a:t>1</a:t>
                      </a:r>
                      <a:endParaRPr lang="en-IN" sz="1600">
                        <a:effectLst/>
                        <a:latin typeface="Nimbus Roman No9 L"/>
                        <a:ea typeface="Bitstream Vera Sans"/>
                        <a:cs typeface="Times New Roman" panose="02020603050405020304" pitchFamily="18" charset="0"/>
                      </a:endParaRPr>
                    </a:p>
                  </a:txBody>
                  <a:tcPr marL="68580" marR="68580" marT="0" marB="0"/>
                </a:tc>
                <a:tc>
                  <a:txBody>
                    <a:bodyPr/>
                    <a:lstStyle/>
                    <a:p>
                      <a:pPr marL="457200" algn="ctr">
                        <a:lnSpc>
                          <a:spcPct val="107000"/>
                        </a:lnSpc>
                        <a:spcAft>
                          <a:spcPts val="1125"/>
                        </a:spcAft>
                      </a:pPr>
                      <a:r>
                        <a:rPr lang="en-US" sz="1800" dirty="0">
                          <a:effectLst/>
                        </a:rPr>
                        <a:t>id</a:t>
                      </a:r>
                      <a:endParaRPr lang="en-IN" sz="1600" dirty="0">
                        <a:effectLst/>
                        <a:latin typeface="Nimbus Roman No9 L"/>
                        <a:ea typeface="Bitstream Vera Sans"/>
                        <a:cs typeface="Times New Roman" panose="02020603050405020304" pitchFamily="18" charset="0"/>
                      </a:endParaRPr>
                    </a:p>
                  </a:txBody>
                  <a:tcPr marL="68580" marR="68580" marT="0" marB="0"/>
                </a:tc>
                <a:tc>
                  <a:txBody>
                    <a:bodyPr/>
                    <a:lstStyle/>
                    <a:p>
                      <a:pPr marL="457200" algn="ctr">
                        <a:lnSpc>
                          <a:spcPct val="107000"/>
                        </a:lnSpc>
                        <a:spcAft>
                          <a:spcPts val="1125"/>
                        </a:spcAft>
                      </a:pPr>
                      <a:r>
                        <a:rPr lang="en-US" sz="1800">
                          <a:effectLst/>
                        </a:rPr>
                        <a:t>int</a:t>
                      </a:r>
                      <a:endParaRPr lang="en-IN" sz="1600">
                        <a:effectLst/>
                        <a:latin typeface="Nimbus Roman No9 L"/>
                        <a:ea typeface="Bitstream Vera Sans"/>
                        <a:cs typeface="Times New Roman" panose="02020603050405020304" pitchFamily="18" charset="0"/>
                      </a:endParaRPr>
                    </a:p>
                  </a:txBody>
                  <a:tcPr marL="68580" marR="68580" marT="0" marB="0"/>
                </a:tc>
                <a:tc>
                  <a:txBody>
                    <a:bodyPr/>
                    <a:lstStyle/>
                    <a:p>
                      <a:pPr marL="457200" algn="ctr">
                        <a:lnSpc>
                          <a:spcPct val="107000"/>
                        </a:lnSpc>
                        <a:spcAft>
                          <a:spcPts val="1125"/>
                        </a:spcAft>
                      </a:pPr>
                      <a:r>
                        <a:rPr lang="en-US" sz="1800">
                          <a:effectLst/>
                        </a:rPr>
                        <a:t>11</a:t>
                      </a:r>
                      <a:endParaRPr lang="en-IN" sz="1600">
                        <a:effectLst/>
                        <a:latin typeface="Nimbus Roman No9 L"/>
                        <a:ea typeface="Bitstream Vera Sans"/>
                        <a:cs typeface="Times New Roman" panose="02020603050405020304" pitchFamily="18" charset="0"/>
                      </a:endParaRPr>
                    </a:p>
                  </a:txBody>
                  <a:tcPr marL="68580" marR="68580" marT="0" marB="0"/>
                </a:tc>
                <a:tc>
                  <a:txBody>
                    <a:bodyPr/>
                    <a:lstStyle/>
                    <a:p>
                      <a:pPr marL="457200" algn="ctr">
                        <a:lnSpc>
                          <a:spcPct val="107000"/>
                        </a:lnSpc>
                        <a:spcAft>
                          <a:spcPts val="1125"/>
                        </a:spcAft>
                      </a:pPr>
                      <a:r>
                        <a:rPr lang="en-US" sz="2000" dirty="0">
                          <a:effectLst/>
                        </a:rPr>
                        <a:t>Primary key</a:t>
                      </a:r>
                      <a:endParaRPr lang="en-IN" sz="1600" dirty="0">
                        <a:effectLst/>
                        <a:latin typeface="Nimbus Roman No9 L"/>
                        <a:ea typeface="Bitstream Vera Sans"/>
                        <a:cs typeface="Times New Roman" panose="02020603050405020304" pitchFamily="18" charset="0"/>
                      </a:endParaRPr>
                    </a:p>
                  </a:txBody>
                  <a:tcPr marL="68580" marR="68580" marT="0" marB="0"/>
                </a:tc>
                <a:extLst>
                  <a:ext uri="{0D108BD9-81ED-4DB2-BD59-A6C34878D82A}">
                    <a16:rowId xmlns:a16="http://schemas.microsoft.com/office/drawing/2014/main" val="3141295971"/>
                  </a:ext>
                </a:extLst>
              </a:tr>
              <a:tr h="0">
                <a:tc>
                  <a:txBody>
                    <a:bodyPr/>
                    <a:lstStyle/>
                    <a:p>
                      <a:pPr marL="457200" algn="ctr">
                        <a:lnSpc>
                          <a:spcPct val="107000"/>
                        </a:lnSpc>
                        <a:spcAft>
                          <a:spcPts val="1125"/>
                        </a:spcAft>
                      </a:pPr>
                      <a:r>
                        <a:rPr lang="en-US" sz="1800">
                          <a:effectLst/>
                        </a:rPr>
                        <a:t>2</a:t>
                      </a:r>
                      <a:endParaRPr lang="en-IN" sz="1600">
                        <a:effectLst/>
                        <a:latin typeface="Nimbus Roman No9 L"/>
                        <a:ea typeface="Bitstream Vera Sans"/>
                        <a:cs typeface="Times New Roman" panose="02020603050405020304" pitchFamily="18" charset="0"/>
                      </a:endParaRPr>
                    </a:p>
                  </a:txBody>
                  <a:tcPr marL="68580" marR="68580" marT="0" marB="0"/>
                </a:tc>
                <a:tc>
                  <a:txBody>
                    <a:bodyPr/>
                    <a:lstStyle/>
                    <a:p>
                      <a:pPr marL="457200" algn="ctr">
                        <a:lnSpc>
                          <a:spcPct val="107000"/>
                        </a:lnSpc>
                        <a:spcAft>
                          <a:spcPts val="1125"/>
                        </a:spcAft>
                      </a:pPr>
                      <a:r>
                        <a:rPr lang="en-US" sz="1800">
                          <a:effectLst/>
                        </a:rPr>
                        <a:t>date</a:t>
                      </a:r>
                      <a:endParaRPr lang="en-IN" sz="1600">
                        <a:effectLst/>
                        <a:latin typeface="Nimbus Roman No9 L"/>
                        <a:ea typeface="Bitstream Vera Sans"/>
                        <a:cs typeface="Times New Roman" panose="02020603050405020304" pitchFamily="18" charset="0"/>
                      </a:endParaRPr>
                    </a:p>
                  </a:txBody>
                  <a:tcPr marL="68580" marR="68580" marT="0" marB="0"/>
                </a:tc>
                <a:tc>
                  <a:txBody>
                    <a:bodyPr/>
                    <a:lstStyle/>
                    <a:p>
                      <a:pPr marL="457200" algn="ctr">
                        <a:lnSpc>
                          <a:spcPct val="107000"/>
                        </a:lnSpc>
                        <a:spcAft>
                          <a:spcPts val="1125"/>
                        </a:spcAft>
                      </a:pPr>
                      <a:r>
                        <a:rPr lang="en-US" sz="1800">
                          <a:effectLst/>
                        </a:rPr>
                        <a:t>date</a:t>
                      </a:r>
                      <a:endParaRPr lang="en-IN" sz="1600">
                        <a:effectLst/>
                        <a:latin typeface="Nimbus Roman No9 L"/>
                        <a:ea typeface="Bitstream Vera Sans"/>
                        <a:cs typeface="Times New Roman" panose="02020603050405020304" pitchFamily="18" charset="0"/>
                      </a:endParaRPr>
                    </a:p>
                  </a:txBody>
                  <a:tcPr marL="68580" marR="68580" marT="0" marB="0"/>
                </a:tc>
                <a:tc>
                  <a:txBody>
                    <a:bodyPr/>
                    <a:lstStyle/>
                    <a:p>
                      <a:pPr marL="457200" algn="ctr">
                        <a:lnSpc>
                          <a:spcPct val="107000"/>
                        </a:lnSpc>
                        <a:spcAft>
                          <a:spcPts val="1125"/>
                        </a:spcAft>
                      </a:pPr>
                      <a:r>
                        <a:rPr lang="en-US" sz="1800">
                          <a:effectLst/>
                        </a:rPr>
                        <a:t> </a:t>
                      </a:r>
                      <a:endParaRPr lang="en-IN" sz="1600">
                        <a:effectLst/>
                        <a:latin typeface="Nimbus Roman No9 L"/>
                        <a:ea typeface="Bitstream Vera Sans"/>
                        <a:cs typeface="Times New Roman" panose="02020603050405020304" pitchFamily="18" charset="0"/>
                      </a:endParaRPr>
                    </a:p>
                  </a:txBody>
                  <a:tcPr marL="68580" marR="68580" marT="0" marB="0"/>
                </a:tc>
                <a:tc>
                  <a:txBody>
                    <a:bodyPr/>
                    <a:lstStyle/>
                    <a:p>
                      <a:pPr marL="457200" algn="ctr">
                        <a:lnSpc>
                          <a:spcPct val="107000"/>
                        </a:lnSpc>
                        <a:spcAft>
                          <a:spcPts val="1125"/>
                        </a:spcAft>
                      </a:pPr>
                      <a:r>
                        <a:rPr lang="en-US" sz="2000">
                          <a:effectLst/>
                        </a:rPr>
                        <a:t> </a:t>
                      </a:r>
                      <a:endParaRPr lang="en-IN" sz="1600">
                        <a:effectLst/>
                        <a:latin typeface="Nimbus Roman No9 L"/>
                        <a:ea typeface="Bitstream Vera Sans"/>
                        <a:cs typeface="Times New Roman" panose="02020603050405020304" pitchFamily="18" charset="0"/>
                      </a:endParaRPr>
                    </a:p>
                  </a:txBody>
                  <a:tcPr marL="68580" marR="68580" marT="0" marB="0"/>
                </a:tc>
                <a:extLst>
                  <a:ext uri="{0D108BD9-81ED-4DB2-BD59-A6C34878D82A}">
                    <a16:rowId xmlns:a16="http://schemas.microsoft.com/office/drawing/2014/main" val="3074412059"/>
                  </a:ext>
                </a:extLst>
              </a:tr>
              <a:tr h="0">
                <a:tc>
                  <a:txBody>
                    <a:bodyPr/>
                    <a:lstStyle/>
                    <a:p>
                      <a:pPr marL="457200" algn="ctr">
                        <a:lnSpc>
                          <a:spcPct val="107000"/>
                        </a:lnSpc>
                        <a:spcAft>
                          <a:spcPts val="1125"/>
                        </a:spcAft>
                      </a:pPr>
                      <a:r>
                        <a:rPr lang="en-US" sz="1800">
                          <a:effectLst/>
                        </a:rPr>
                        <a:t>3</a:t>
                      </a:r>
                      <a:endParaRPr lang="en-IN" sz="1600">
                        <a:effectLst/>
                        <a:latin typeface="Nimbus Roman No9 L"/>
                        <a:ea typeface="Bitstream Vera Sans"/>
                        <a:cs typeface="Times New Roman" panose="02020603050405020304" pitchFamily="18" charset="0"/>
                      </a:endParaRPr>
                    </a:p>
                  </a:txBody>
                  <a:tcPr marL="68580" marR="68580" marT="0" marB="0"/>
                </a:tc>
                <a:tc>
                  <a:txBody>
                    <a:bodyPr/>
                    <a:lstStyle/>
                    <a:p>
                      <a:pPr marL="457200" algn="ctr">
                        <a:lnSpc>
                          <a:spcPct val="107000"/>
                        </a:lnSpc>
                        <a:spcAft>
                          <a:spcPts val="1125"/>
                        </a:spcAft>
                      </a:pPr>
                      <a:r>
                        <a:rPr lang="en-US" sz="1800">
                          <a:effectLst/>
                        </a:rPr>
                        <a:t>message</a:t>
                      </a:r>
                      <a:endParaRPr lang="en-IN" sz="1600">
                        <a:effectLst/>
                        <a:latin typeface="Nimbus Roman No9 L"/>
                        <a:ea typeface="Bitstream Vera Sans"/>
                        <a:cs typeface="Times New Roman" panose="02020603050405020304" pitchFamily="18" charset="0"/>
                      </a:endParaRPr>
                    </a:p>
                  </a:txBody>
                  <a:tcPr marL="68580" marR="68580" marT="0" marB="0"/>
                </a:tc>
                <a:tc>
                  <a:txBody>
                    <a:bodyPr/>
                    <a:lstStyle/>
                    <a:p>
                      <a:pPr marL="457200" algn="ctr">
                        <a:lnSpc>
                          <a:spcPct val="107000"/>
                        </a:lnSpc>
                        <a:spcAft>
                          <a:spcPts val="1125"/>
                        </a:spcAft>
                      </a:pPr>
                      <a:r>
                        <a:rPr lang="en-US" sz="1800">
                          <a:effectLst/>
                        </a:rPr>
                        <a:t>varchar</a:t>
                      </a:r>
                      <a:endParaRPr lang="en-IN" sz="1600">
                        <a:effectLst/>
                        <a:latin typeface="Nimbus Roman No9 L"/>
                        <a:ea typeface="Bitstream Vera Sans"/>
                        <a:cs typeface="Times New Roman" panose="02020603050405020304" pitchFamily="18" charset="0"/>
                      </a:endParaRPr>
                    </a:p>
                  </a:txBody>
                  <a:tcPr marL="68580" marR="68580" marT="0" marB="0"/>
                </a:tc>
                <a:tc>
                  <a:txBody>
                    <a:bodyPr/>
                    <a:lstStyle/>
                    <a:p>
                      <a:pPr marL="457200" algn="ctr">
                        <a:lnSpc>
                          <a:spcPct val="107000"/>
                        </a:lnSpc>
                        <a:spcAft>
                          <a:spcPts val="1125"/>
                        </a:spcAft>
                      </a:pPr>
                      <a:r>
                        <a:rPr lang="en-US" sz="1800">
                          <a:effectLst/>
                        </a:rPr>
                        <a:t>500</a:t>
                      </a:r>
                      <a:endParaRPr lang="en-IN" sz="1600">
                        <a:effectLst/>
                        <a:latin typeface="Nimbus Roman No9 L"/>
                        <a:ea typeface="Bitstream Vera Sans"/>
                        <a:cs typeface="Times New Roman" panose="02020603050405020304" pitchFamily="18" charset="0"/>
                      </a:endParaRPr>
                    </a:p>
                  </a:txBody>
                  <a:tcPr marL="68580" marR="68580" marT="0" marB="0"/>
                </a:tc>
                <a:tc>
                  <a:txBody>
                    <a:bodyPr/>
                    <a:lstStyle/>
                    <a:p>
                      <a:pPr marL="457200" algn="ctr">
                        <a:lnSpc>
                          <a:spcPct val="107000"/>
                        </a:lnSpc>
                        <a:spcAft>
                          <a:spcPts val="1125"/>
                        </a:spcAft>
                      </a:pPr>
                      <a:r>
                        <a:rPr lang="en-US" sz="2000">
                          <a:effectLst/>
                        </a:rPr>
                        <a:t> </a:t>
                      </a:r>
                      <a:endParaRPr lang="en-IN" sz="1600">
                        <a:effectLst/>
                        <a:latin typeface="Nimbus Roman No9 L"/>
                        <a:ea typeface="Bitstream Vera Sans"/>
                        <a:cs typeface="Times New Roman" panose="02020603050405020304" pitchFamily="18" charset="0"/>
                      </a:endParaRPr>
                    </a:p>
                  </a:txBody>
                  <a:tcPr marL="68580" marR="68580" marT="0" marB="0"/>
                </a:tc>
                <a:extLst>
                  <a:ext uri="{0D108BD9-81ED-4DB2-BD59-A6C34878D82A}">
                    <a16:rowId xmlns:a16="http://schemas.microsoft.com/office/drawing/2014/main" val="463631970"/>
                  </a:ext>
                </a:extLst>
              </a:tr>
              <a:tr h="0">
                <a:tc>
                  <a:txBody>
                    <a:bodyPr/>
                    <a:lstStyle/>
                    <a:p>
                      <a:pPr marL="457200" algn="ctr">
                        <a:lnSpc>
                          <a:spcPct val="107000"/>
                        </a:lnSpc>
                        <a:spcAft>
                          <a:spcPts val="1125"/>
                        </a:spcAft>
                      </a:pPr>
                      <a:r>
                        <a:rPr lang="en-US" sz="1800">
                          <a:effectLst/>
                        </a:rPr>
                        <a:t>4</a:t>
                      </a:r>
                      <a:endParaRPr lang="en-IN" sz="1600">
                        <a:effectLst/>
                        <a:latin typeface="Nimbus Roman No9 L"/>
                        <a:ea typeface="Bitstream Vera Sans"/>
                        <a:cs typeface="Times New Roman" panose="02020603050405020304" pitchFamily="18" charset="0"/>
                      </a:endParaRPr>
                    </a:p>
                  </a:txBody>
                  <a:tcPr marL="68580" marR="68580" marT="0" marB="0"/>
                </a:tc>
                <a:tc>
                  <a:txBody>
                    <a:bodyPr/>
                    <a:lstStyle/>
                    <a:p>
                      <a:pPr marL="457200" algn="ctr">
                        <a:lnSpc>
                          <a:spcPct val="107000"/>
                        </a:lnSpc>
                        <a:spcAft>
                          <a:spcPts val="1125"/>
                        </a:spcAft>
                      </a:pPr>
                      <a:r>
                        <a:rPr lang="en-US" sz="1800">
                          <a:effectLst/>
                        </a:rPr>
                        <a:t>by</a:t>
                      </a:r>
                      <a:endParaRPr lang="en-IN" sz="1600">
                        <a:effectLst/>
                        <a:latin typeface="Nimbus Roman No9 L"/>
                        <a:ea typeface="Bitstream Vera Sans"/>
                        <a:cs typeface="Times New Roman" panose="02020603050405020304" pitchFamily="18" charset="0"/>
                      </a:endParaRPr>
                    </a:p>
                  </a:txBody>
                  <a:tcPr marL="68580" marR="68580" marT="0" marB="0"/>
                </a:tc>
                <a:tc>
                  <a:txBody>
                    <a:bodyPr/>
                    <a:lstStyle/>
                    <a:p>
                      <a:pPr marL="457200" algn="ctr">
                        <a:lnSpc>
                          <a:spcPct val="107000"/>
                        </a:lnSpc>
                        <a:spcAft>
                          <a:spcPts val="1125"/>
                        </a:spcAft>
                      </a:pPr>
                      <a:r>
                        <a:rPr lang="en-US" sz="1800">
                          <a:effectLst/>
                        </a:rPr>
                        <a:t>varchar</a:t>
                      </a:r>
                      <a:endParaRPr lang="en-IN" sz="1600">
                        <a:effectLst/>
                        <a:latin typeface="Nimbus Roman No9 L"/>
                        <a:ea typeface="Bitstream Vera Sans"/>
                        <a:cs typeface="Times New Roman" panose="02020603050405020304" pitchFamily="18" charset="0"/>
                      </a:endParaRPr>
                    </a:p>
                  </a:txBody>
                  <a:tcPr marL="68580" marR="68580" marT="0" marB="0"/>
                </a:tc>
                <a:tc>
                  <a:txBody>
                    <a:bodyPr/>
                    <a:lstStyle/>
                    <a:p>
                      <a:pPr marL="457200" algn="ctr">
                        <a:lnSpc>
                          <a:spcPct val="107000"/>
                        </a:lnSpc>
                        <a:spcAft>
                          <a:spcPts val="1125"/>
                        </a:spcAft>
                      </a:pPr>
                      <a:r>
                        <a:rPr lang="en-US" sz="1800">
                          <a:effectLst/>
                        </a:rPr>
                        <a:t>20</a:t>
                      </a:r>
                      <a:endParaRPr lang="en-IN" sz="1600">
                        <a:effectLst/>
                        <a:latin typeface="Nimbus Roman No9 L"/>
                        <a:ea typeface="Bitstream Vera Sans"/>
                        <a:cs typeface="Times New Roman" panose="02020603050405020304" pitchFamily="18" charset="0"/>
                      </a:endParaRPr>
                    </a:p>
                  </a:txBody>
                  <a:tcPr marL="68580" marR="68580" marT="0" marB="0"/>
                </a:tc>
                <a:tc>
                  <a:txBody>
                    <a:bodyPr/>
                    <a:lstStyle/>
                    <a:p>
                      <a:pPr marL="457200" algn="ctr">
                        <a:lnSpc>
                          <a:spcPct val="107000"/>
                        </a:lnSpc>
                        <a:spcAft>
                          <a:spcPts val="1125"/>
                        </a:spcAft>
                      </a:pPr>
                      <a:r>
                        <a:rPr lang="en-US" sz="2000" dirty="0">
                          <a:effectLst/>
                        </a:rPr>
                        <a:t> </a:t>
                      </a:r>
                      <a:endParaRPr lang="en-IN" sz="1600" dirty="0">
                        <a:effectLst/>
                        <a:latin typeface="Nimbus Roman No9 L"/>
                        <a:ea typeface="Bitstream Vera Sans"/>
                        <a:cs typeface="Times New Roman" panose="02020603050405020304" pitchFamily="18" charset="0"/>
                      </a:endParaRPr>
                    </a:p>
                  </a:txBody>
                  <a:tcPr marL="68580" marR="68580" marT="0" marB="0"/>
                </a:tc>
                <a:extLst>
                  <a:ext uri="{0D108BD9-81ED-4DB2-BD59-A6C34878D82A}">
                    <a16:rowId xmlns:a16="http://schemas.microsoft.com/office/drawing/2014/main" val="3260908468"/>
                  </a:ext>
                </a:extLst>
              </a:tr>
            </a:tbl>
          </a:graphicData>
        </a:graphic>
      </p:graphicFrame>
      <p:sp>
        <p:nvSpPr>
          <p:cNvPr id="3" name="TextBox 2">
            <a:extLst>
              <a:ext uri="{FF2B5EF4-FFF2-40B4-BE49-F238E27FC236}">
                <a16:creationId xmlns:a16="http://schemas.microsoft.com/office/drawing/2014/main" id="{924C6723-E4CB-8DE5-38B9-6EC73E82B1B5}"/>
              </a:ext>
            </a:extLst>
          </p:cNvPr>
          <p:cNvSpPr txBox="1"/>
          <p:nvPr/>
        </p:nvSpPr>
        <p:spPr>
          <a:xfrm>
            <a:off x="6057088" y="448459"/>
            <a:ext cx="2756172" cy="461665"/>
          </a:xfrm>
          <a:prstGeom prst="rect">
            <a:avLst/>
          </a:prstGeom>
          <a:noFill/>
        </p:spPr>
        <p:txBody>
          <a:bodyPr wrap="square" rtlCol="0">
            <a:spAutoFit/>
          </a:bodyPr>
          <a:lstStyle/>
          <a:p>
            <a:r>
              <a:rPr lang="en-IN" sz="2400" b="1" dirty="0" err="1">
                <a:ln/>
                <a:solidFill>
                  <a:schemeClr val="accent3"/>
                </a:solidFill>
              </a:rPr>
              <a:t>school_notice</a:t>
            </a:r>
            <a:endParaRPr lang="en-IN" sz="2400" b="1" dirty="0">
              <a:ln/>
              <a:solidFill>
                <a:schemeClr val="accent3"/>
              </a:solidFill>
            </a:endParaRPr>
          </a:p>
        </p:txBody>
      </p:sp>
      <p:graphicFrame>
        <p:nvGraphicFramePr>
          <p:cNvPr id="4" name="Table 3">
            <a:extLst>
              <a:ext uri="{FF2B5EF4-FFF2-40B4-BE49-F238E27FC236}">
                <a16:creationId xmlns:a16="http://schemas.microsoft.com/office/drawing/2014/main" id="{FCA2A45A-0A6A-F877-21E9-F346263BDA39}"/>
              </a:ext>
            </a:extLst>
          </p:cNvPr>
          <p:cNvGraphicFramePr>
            <a:graphicFrameLocks noGrp="1"/>
          </p:cNvGraphicFramePr>
          <p:nvPr>
            <p:extLst>
              <p:ext uri="{D42A27DB-BD31-4B8C-83A1-F6EECF244321}">
                <p14:modId xmlns:p14="http://schemas.microsoft.com/office/powerpoint/2010/main" val="2909420479"/>
              </p:ext>
            </p:extLst>
          </p:nvPr>
        </p:nvGraphicFramePr>
        <p:xfrm>
          <a:off x="2070157" y="3727437"/>
          <a:ext cx="8858868" cy="2459353"/>
        </p:xfrm>
        <a:graphic>
          <a:graphicData uri="http://schemas.openxmlformats.org/drawingml/2006/table">
            <a:tbl>
              <a:tblPr firstRow="1" firstCol="1" bandRow="1">
                <a:tableStyleId>{5C22544A-7EE6-4342-B048-85BDC9FD1C3A}</a:tableStyleId>
              </a:tblPr>
              <a:tblGrid>
                <a:gridCol w="1125849">
                  <a:extLst>
                    <a:ext uri="{9D8B030D-6E8A-4147-A177-3AD203B41FA5}">
                      <a16:colId xmlns:a16="http://schemas.microsoft.com/office/drawing/2014/main" val="2050869396"/>
                    </a:ext>
                  </a:extLst>
                </a:gridCol>
                <a:gridCol w="2884474">
                  <a:extLst>
                    <a:ext uri="{9D8B030D-6E8A-4147-A177-3AD203B41FA5}">
                      <a16:colId xmlns:a16="http://schemas.microsoft.com/office/drawing/2014/main" val="2900950098"/>
                    </a:ext>
                  </a:extLst>
                </a:gridCol>
                <a:gridCol w="1565505">
                  <a:extLst>
                    <a:ext uri="{9D8B030D-6E8A-4147-A177-3AD203B41FA5}">
                      <a16:colId xmlns:a16="http://schemas.microsoft.com/office/drawing/2014/main" val="812372828"/>
                    </a:ext>
                  </a:extLst>
                </a:gridCol>
                <a:gridCol w="1207000">
                  <a:extLst>
                    <a:ext uri="{9D8B030D-6E8A-4147-A177-3AD203B41FA5}">
                      <a16:colId xmlns:a16="http://schemas.microsoft.com/office/drawing/2014/main" val="3393854228"/>
                    </a:ext>
                  </a:extLst>
                </a:gridCol>
                <a:gridCol w="2076040">
                  <a:extLst>
                    <a:ext uri="{9D8B030D-6E8A-4147-A177-3AD203B41FA5}">
                      <a16:colId xmlns:a16="http://schemas.microsoft.com/office/drawing/2014/main" val="3401599466"/>
                    </a:ext>
                  </a:extLst>
                </a:gridCol>
              </a:tblGrid>
              <a:tr h="714293">
                <a:tc>
                  <a:txBody>
                    <a:bodyPr/>
                    <a:lstStyle/>
                    <a:p>
                      <a:pPr marL="457200" algn="ctr">
                        <a:lnSpc>
                          <a:spcPct val="107000"/>
                        </a:lnSpc>
                        <a:spcAft>
                          <a:spcPts val="1125"/>
                        </a:spcAft>
                      </a:pPr>
                      <a:r>
                        <a:rPr lang="en-US" sz="2000">
                          <a:effectLst/>
                        </a:rPr>
                        <a:t>Sr. No.</a:t>
                      </a:r>
                      <a:endParaRPr lang="en-IN" sz="1600">
                        <a:effectLst/>
                        <a:latin typeface="Nimbus Roman No9 L"/>
                        <a:ea typeface="Bitstream Vera Sans"/>
                        <a:cs typeface="Times New Roman" panose="02020603050405020304" pitchFamily="18" charset="0"/>
                      </a:endParaRPr>
                    </a:p>
                  </a:txBody>
                  <a:tcPr marL="68580" marR="68580" marT="0" marB="0"/>
                </a:tc>
                <a:tc>
                  <a:txBody>
                    <a:bodyPr/>
                    <a:lstStyle/>
                    <a:p>
                      <a:pPr marL="457200" algn="ctr">
                        <a:lnSpc>
                          <a:spcPct val="107000"/>
                        </a:lnSpc>
                        <a:spcAft>
                          <a:spcPts val="1125"/>
                        </a:spcAft>
                      </a:pPr>
                      <a:r>
                        <a:rPr lang="en-US" sz="2000">
                          <a:effectLst/>
                        </a:rPr>
                        <a:t>Fields</a:t>
                      </a:r>
                      <a:endParaRPr lang="en-IN" sz="1600">
                        <a:effectLst/>
                        <a:latin typeface="Nimbus Roman No9 L"/>
                        <a:ea typeface="Bitstream Vera Sans"/>
                        <a:cs typeface="Times New Roman" panose="02020603050405020304" pitchFamily="18" charset="0"/>
                      </a:endParaRPr>
                    </a:p>
                  </a:txBody>
                  <a:tcPr marL="68580" marR="68580" marT="0" marB="0"/>
                </a:tc>
                <a:tc>
                  <a:txBody>
                    <a:bodyPr/>
                    <a:lstStyle/>
                    <a:p>
                      <a:pPr marL="457200" algn="ctr">
                        <a:lnSpc>
                          <a:spcPct val="107000"/>
                        </a:lnSpc>
                        <a:spcAft>
                          <a:spcPts val="1125"/>
                        </a:spcAft>
                      </a:pPr>
                      <a:r>
                        <a:rPr lang="en-US" sz="2000">
                          <a:effectLst/>
                        </a:rPr>
                        <a:t>Data Type</a:t>
                      </a:r>
                      <a:endParaRPr lang="en-IN" sz="1600">
                        <a:effectLst/>
                        <a:latin typeface="Nimbus Roman No9 L"/>
                        <a:ea typeface="Bitstream Vera Sans"/>
                        <a:cs typeface="Times New Roman" panose="02020603050405020304" pitchFamily="18" charset="0"/>
                      </a:endParaRPr>
                    </a:p>
                  </a:txBody>
                  <a:tcPr marL="68580" marR="68580" marT="0" marB="0"/>
                </a:tc>
                <a:tc>
                  <a:txBody>
                    <a:bodyPr/>
                    <a:lstStyle/>
                    <a:p>
                      <a:pPr marL="457200" algn="ctr">
                        <a:lnSpc>
                          <a:spcPct val="107000"/>
                        </a:lnSpc>
                        <a:spcAft>
                          <a:spcPts val="1125"/>
                        </a:spcAft>
                      </a:pPr>
                      <a:r>
                        <a:rPr lang="en-US" sz="2000">
                          <a:effectLst/>
                        </a:rPr>
                        <a:t>Size</a:t>
                      </a:r>
                      <a:endParaRPr lang="en-IN" sz="1600">
                        <a:effectLst/>
                        <a:latin typeface="Nimbus Roman No9 L"/>
                        <a:ea typeface="Bitstream Vera Sans"/>
                        <a:cs typeface="Times New Roman" panose="02020603050405020304" pitchFamily="18" charset="0"/>
                      </a:endParaRPr>
                    </a:p>
                  </a:txBody>
                  <a:tcPr marL="68580" marR="68580" marT="0" marB="0"/>
                </a:tc>
                <a:tc>
                  <a:txBody>
                    <a:bodyPr/>
                    <a:lstStyle/>
                    <a:p>
                      <a:pPr marL="457200" algn="ctr">
                        <a:lnSpc>
                          <a:spcPct val="107000"/>
                        </a:lnSpc>
                        <a:spcAft>
                          <a:spcPts val="1125"/>
                        </a:spcAft>
                      </a:pPr>
                      <a:r>
                        <a:rPr lang="en-US" sz="2000">
                          <a:effectLst/>
                        </a:rPr>
                        <a:t>Constraint</a:t>
                      </a:r>
                      <a:endParaRPr lang="en-IN" sz="1600">
                        <a:effectLst/>
                        <a:latin typeface="Nimbus Roman No9 L"/>
                        <a:ea typeface="Bitstream Vera Sans"/>
                        <a:cs typeface="Times New Roman" panose="02020603050405020304" pitchFamily="18" charset="0"/>
                      </a:endParaRPr>
                    </a:p>
                  </a:txBody>
                  <a:tcPr marL="68580" marR="68580" marT="0" marB="0"/>
                </a:tc>
                <a:extLst>
                  <a:ext uri="{0D108BD9-81ED-4DB2-BD59-A6C34878D82A}">
                    <a16:rowId xmlns:a16="http://schemas.microsoft.com/office/drawing/2014/main" val="2263850722"/>
                  </a:ext>
                </a:extLst>
              </a:tr>
              <a:tr h="349012">
                <a:tc>
                  <a:txBody>
                    <a:bodyPr/>
                    <a:lstStyle/>
                    <a:p>
                      <a:pPr marL="457200" algn="ctr">
                        <a:lnSpc>
                          <a:spcPct val="107000"/>
                        </a:lnSpc>
                        <a:spcAft>
                          <a:spcPts val="1125"/>
                        </a:spcAft>
                      </a:pPr>
                      <a:r>
                        <a:rPr lang="en-US" sz="1800">
                          <a:effectLst/>
                        </a:rPr>
                        <a:t>1</a:t>
                      </a:r>
                      <a:endParaRPr lang="en-IN" sz="1600">
                        <a:effectLst/>
                        <a:latin typeface="Nimbus Roman No9 L"/>
                        <a:ea typeface="Bitstream Vera Sans"/>
                        <a:cs typeface="Times New Roman" panose="02020603050405020304" pitchFamily="18" charset="0"/>
                      </a:endParaRPr>
                    </a:p>
                  </a:txBody>
                  <a:tcPr marL="68580" marR="68580" marT="0" marB="0"/>
                </a:tc>
                <a:tc>
                  <a:txBody>
                    <a:bodyPr/>
                    <a:lstStyle/>
                    <a:p>
                      <a:pPr marL="457200" algn="ctr">
                        <a:lnSpc>
                          <a:spcPct val="107000"/>
                        </a:lnSpc>
                        <a:spcAft>
                          <a:spcPts val="1125"/>
                        </a:spcAft>
                      </a:pPr>
                      <a:r>
                        <a:rPr lang="en-US" sz="1800">
                          <a:effectLst/>
                        </a:rPr>
                        <a:t>Id</a:t>
                      </a:r>
                      <a:endParaRPr lang="en-IN" sz="1600">
                        <a:effectLst/>
                        <a:latin typeface="Nimbus Roman No9 L"/>
                        <a:ea typeface="Bitstream Vera Sans"/>
                        <a:cs typeface="Times New Roman" panose="02020603050405020304" pitchFamily="18" charset="0"/>
                      </a:endParaRPr>
                    </a:p>
                  </a:txBody>
                  <a:tcPr marL="68580" marR="68580" marT="0" marB="0"/>
                </a:tc>
                <a:tc>
                  <a:txBody>
                    <a:bodyPr/>
                    <a:lstStyle/>
                    <a:p>
                      <a:pPr marL="457200" algn="ctr">
                        <a:lnSpc>
                          <a:spcPct val="107000"/>
                        </a:lnSpc>
                        <a:spcAft>
                          <a:spcPts val="1125"/>
                        </a:spcAft>
                      </a:pPr>
                      <a:r>
                        <a:rPr lang="en-US" sz="1800">
                          <a:effectLst/>
                        </a:rPr>
                        <a:t>int</a:t>
                      </a:r>
                      <a:endParaRPr lang="en-IN" sz="1600">
                        <a:effectLst/>
                        <a:latin typeface="Nimbus Roman No9 L"/>
                        <a:ea typeface="Bitstream Vera Sans"/>
                        <a:cs typeface="Times New Roman" panose="02020603050405020304" pitchFamily="18" charset="0"/>
                      </a:endParaRPr>
                    </a:p>
                  </a:txBody>
                  <a:tcPr marL="68580" marR="68580" marT="0" marB="0"/>
                </a:tc>
                <a:tc>
                  <a:txBody>
                    <a:bodyPr/>
                    <a:lstStyle/>
                    <a:p>
                      <a:pPr marL="457200" algn="ctr">
                        <a:lnSpc>
                          <a:spcPct val="107000"/>
                        </a:lnSpc>
                        <a:spcAft>
                          <a:spcPts val="1125"/>
                        </a:spcAft>
                      </a:pPr>
                      <a:r>
                        <a:rPr lang="en-US" sz="1800">
                          <a:effectLst/>
                        </a:rPr>
                        <a:t> </a:t>
                      </a:r>
                      <a:endParaRPr lang="en-IN" sz="1600">
                        <a:effectLst/>
                        <a:latin typeface="Nimbus Roman No9 L"/>
                        <a:ea typeface="Bitstream Vera Sans"/>
                        <a:cs typeface="Times New Roman" panose="02020603050405020304" pitchFamily="18" charset="0"/>
                      </a:endParaRPr>
                    </a:p>
                  </a:txBody>
                  <a:tcPr marL="68580" marR="68580" marT="0" marB="0"/>
                </a:tc>
                <a:tc>
                  <a:txBody>
                    <a:bodyPr/>
                    <a:lstStyle/>
                    <a:p>
                      <a:pPr marL="457200" algn="ctr">
                        <a:lnSpc>
                          <a:spcPct val="107000"/>
                        </a:lnSpc>
                        <a:spcAft>
                          <a:spcPts val="1125"/>
                        </a:spcAft>
                      </a:pPr>
                      <a:r>
                        <a:rPr lang="en-US" sz="2000">
                          <a:effectLst/>
                        </a:rPr>
                        <a:t>Primary Key</a:t>
                      </a:r>
                      <a:endParaRPr lang="en-IN" sz="1600">
                        <a:effectLst/>
                        <a:latin typeface="Nimbus Roman No9 L"/>
                        <a:ea typeface="Bitstream Vera Sans"/>
                        <a:cs typeface="Times New Roman" panose="02020603050405020304" pitchFamily="18" charset="0"/>
                      </a:endParaRPr>
                    </a:p>
                  </a:txBody>
                  <a:tcPr marL="68580" marR="68580" marT="0" marB="0"/>
                </a:tc>
                <a:extLst>
                  <a:ext uri="{0D108BD9-81ED-4DB2-BD59-A6C34878D82A}">
                    <a16:rowId xmlns:a16="http://schemas.microsoft.com/office/drawing/2014/main" val="2707074463"/>
                  </a:ext>
                </a:extLst>
              </a:tr>
              <a:tr h="349012">
                <a:tc>
                  <a:txBody>
                    <a:bodyPr/>
                    <a:lstStyle/>
                    <a:p>
                      <a:pPr marL="457200" algn="ctr">
                        <a:lnSpc>
                          <a:spcPct val="107000"/>
                        </a:lnSpc>
                        <a:spcAft>
                          <a:spcPts val="1125"/>
                        </a:spcAft>
                      </a:pPr>
                      <a:r>
                        <a:rPr lang="en-US" sz="1800">
                          <a:effectLst/>
                        </a:rPr>
                        <a:t>2</a:t>
                      </a:r>
                      <a:endParaRPr lang="en-IN" sz="1600">
                        <a:effectLst/>
                        <a:latin typeface="Nimbus Roman No9 L"/>
                        <a:ea typeface="Bitstream Vera Sans"/>
                        <a:cs typeface="Times New Roman" panose="02020603050405020304" pitchFamily="18" charset="0"/>
                      </a:endParaRPr>
                    </a:p>
                  </a:txBody>
                  <a:tcPr marL="68580" marR="68580" marT="0" marB="0"/>
                </a:tc>
                <a:tc>
                  <a:txBody>
                    <a:bodyPr/>
                    <a:lstStyle/>
                    <a:p>
                      <a:pPr marL="457200" algn="ctr">
                        <a:lnSpc>
                          <a:spcPct val="107000"/>
                        </a:lnSpc>
                        <a:spcAft>
                          <a:spcPts val="1125"/>
                        </a:spcAft>
                      </a:pPr>
                      <a:r>
                        <a:rPr lang="en-US" sz="1800">
                          <a:effectLst/>
                        </a:rPr>
                        <a:t>Date</a:t>
                      </a:r>
                      <a:endParaRPr lang="en-IN" sz="1600">
                        <a:effectLst/>
                        <a:latin typeface="Nimbus Roman No9 L"/>
                        <a:ea typeface="Bitstream Vera Sans"/>
                        <a:cs typeface="Times New Roman" panose="02020603050405020304" pitchFamily="18" charset="0"/>
                      </a:endParaRPr>
                    </a:p>
                  </a:txBody>
                  <a:tcPr marL="68580" marR="68580" marT="0" marB="0"/>
                </a:tc>
                <a:tc>
                  <a:txBody>
                    <a:bodyPr/>
                    <a:lstStyle/>
                    <a:p>
                      <a:pPr marL="457200" algn="ctr">
                        <a:lnSpc>
                          <a:spcPct val="107000"/>
                        </a:lnSpc>
                        <a:spcAft>
                          <a:spcPts val="1125"/>
                        </a:spcAft>
                      </a:pPr>
                      <a:r>
                        <a:rPr lang="en-US" sz="1800">
                          <a:effectLst/>
                        </a:rPr>
                        <a:t>Date</a:t>
                      </a:r>
                      <a:endParaRPr lang="en-IN" sz="1600">
                        <a:effectLst/>
                        <a:latin typeface="Nimbus Roman No9 L"/>
                        <a:ea typeface="Bitstream Vera Sans"/>
                        <a:cs typeface="Times New Roman" panose="02020603050405020304" pitchFamily="18" charset="0"/>
                      </a:endParaRPr>
                    </a:p>
                  </a:txBody>
                  <a:tcPr marL="68580" marR="68580" marT="0" marB="0"/>
                </a:tc>
                <a:tc>
                  <a:txBody>
                    <a:bodyPr/>
                    <a:lstStyle/>
                    <a:p>
                      <a:pPr marL="457200" algn="ctr">
                        <a:lnSpc>
                          <a:spcPct val="107000"/>
                        </a:lnSpc>
                        <a:spcAft>
                          <a:spcPts val="1125"/>
                        </a:spcAft>
                      </a:pPr>
                      <a:r>
                        <a:rPr lang="en-US" sz="1800">
                          <a:effectLst/>
                        </a:rPr>
                        <a:t> </a:t>
                      </a:r>
                      <a:endParaRPr lang="en-IN" sz="1600">
                        <a:effectLst/>
                        <a:latin typeface="Nimbus Roman No9 L"/>
                        <a:ea typeface="Bitstream Vera Sans"/>
                        <a:cs typeface="Times New Roman" panose="02020603050405020304" pitchFamily="18" charset="0"/>
                      </a:endParaRPr>
                    </a:p>
                  </a:txBody>
                  <a:tcPr marL="68580" marR="68580" marT="0" marB="0"/>
                </a:tc>
                <a:tc>
                  <a:txBody>
                    <a:bodyPr/>
                    <a:lstStyle/>
                    <a:p>
                      <a:pPr marL="457200" algn="ctr">
                        <a:lnSpc>
                          <a:spcPct val="107000"/>
                        </a:lnSpc>
                        <a:spcAft>
                          <a:spcPts val="1125"/>
                        </a:spcAft>
                      </a:pPr>
                      <a:r>
                        <a:rPr lang="en-US" sz="2000">
                          <a:effectLst/>
                        </a:rPr>
                        <a:t> </a:t>
                      </a:r>
                      <a:endParaRPr lang="en-IN" sz="1600">
                        <a:effectLst/>
                        <a:latin typeface="Nimbus Roman No9 L"/>
                        <a:ea typeface="Bitstream Vera Sans"/>
                        <a:cs typeface="Times New Roman" panose="02020603050405020304" pitchFamily="18" charset="0"/>
                      </a:endParaRPr>
                    </a:p>
                  </a:txBody>
                  <a:tcPr marL="68580" marR="68580" marT="0" marB="0"/>
                </a:tc>
                <a:extLst>
                  <a:ext uri="{0D108BD9-81ED-4DB2-BD59-A6C34878D82A}">
                    <a16:rowId xmlns:a16="http://schemas.microsoft.com/office/drawing/2014/main" val="1231321847"/>
                  </a:ext>
                </a:extLst>
              </a:tr>
              <a:tr h="349012">
                <a:tc>
                  <a:txBody>
                    <a:bodyPr/>
                    <a:lstStyle/>
                    <a:p>
                      <a:pPr marL="457200" algn="ctr">
                        <a:lnSpc>
                          <a:spcPct val="107000"/>
                        </a:lnSpc>
                        <a:spcAft>
                          <a:spcPts val="1125"/>
                        </a:spcAft>
                      </a:pPr>
                      <a:r>
                        <a:rPr lang="en-US" sz="1800">
                          <a:effectLst/>
                        </a:rPr>
                        <a:t>3</a:t>
                      </a:r>
                      <a:endParaRPr lang="en-IN" sz="1600">
                        <a:effectLst/>
                        <a:latin typeface="Nimbus Roman No9 L"/>
                        <a:ea typeface="Bitstream Vera Sans"/>
                        <a:cs typeface="Times New Roman" panose="02020603050405020304" pitchFamily="18" charset="0"/>
                      </a:endParaRPr>
                    </a:p>
                  </a:txBody>
                  <a:tcPr marL="68580" marR="68580" marT="0" marB="0"/>
                </a:tc>
                <a:tc>
                  <a:txBody>
                    <a:bodyPr/>
                    <a:lstStyle/>
                    <a:p>
                      <a:pPr marL="457200" algn="ctr">
                        <a:lnSpc>
                          <a:spcPct val="107000"/>
                        </a:lnSpc>
                        <a:spcAft>
                          <a:spcPts val="1125"/>
                        </a:spcAft>
                      </a:pPr>
                      <a:r>
                        <a:rPr lang="en-US" sz="1800">
                          <a:effectLst/>
                        </a:rPr>
                        <a:t>Cl</a:t>
                      </a:r>
                      <a:endParaRPr lang="en-IN" sz="1600">
                        <a:effectLst/>
                        <a:latin typeface="Nimbus Roman No9 L"/>
                        <a:ea typeface="Bitstream Vera Sans"/>
                        <a:cs typeface="Times New Roman" panose="02020603050405020304" pitchFamily="18" charset="0"/>
                      </a:endParaRPr>
                    </a:p>
                  </a:txBody>
                  <a:tcPr marL="68580" marR="68580" marT="0" marB="0"/>
                </a:tc>
                <a:tc>
                  <a:txBody>
                    <a:bodyPr/>
                    <a:lstStyle/>
                    <a:p>
                      <a:pPr marL="457200" algn="ctr">
                        <a:lnSpc>
                          <a:spcPct val="107000"/>
                        </a:lnSpc>
                        <a:spcAft>
                          <a:spcPts val="1125"/>
                        </a:spcAft>
                      </a:pPr>
                      <a:r>
                        <a:rPr lang="en-US" sz="1800" dirty="0">
                          <a:effectLst/>
                        </a:rPr>
                        <a:t>Varchar</a:t>
                      </a:r>
                      <a:endParaRPr lang="en-IN" sz="1600" dirty="0">
                        <a:effectLst/>
                        <a:latin typeface="Nimbus Roman No9 L"/>
                        <a:ea typeface="Bitstream Vera Sans"/>
                        <a:cs typeface="Times New Roman" panose="02020603050405020304" pitchFamily="18" charset="0"/>
                      </a:endParaRPr>
                    </a:p>
                  </a:txBody>
                  <a:tcPr marL="68580" marR="68580" marT="0" marB="0"/>
                </a:tc>
                <a:tc>
                  <a:txBody>
                    <a:bodyPr/>
                    <a:lstStyle/>
                    <a:p>
                      <a:pPr marL="457200" algn="ctr">
                        <a:lnSpc>
                          <a:spcPct val="107000"/>
                        </a:lnSpc>
                        <a:spcAft>
                          <a:spcPts val="1125"/>
                        </a:spcAft>
                      </a:pPr>
                      <a:r>
                        <a:rPr lang="en-US" sz="1800">
                          <a:effectLst/>
                        </a:rPr>
                        <a:t>10</a:t>
                      </a:r>
                      <a:endParaRPr lang="en-IN" sz="1600">
                        <a:effectLst/>
                        <a:latin typeface="Nimbus Roman No9 L"/>
                        <a:ea typeface="Bitstream Vera Sans"/>
                        <a:cs typeface="Times New Roman" panose="02020603050405020304" pitchFamily="18" charset="0"/>
                      </a:endParaRPr>
                    </a:p>
                  </a:txBody>
                  <a:tcPr marL="68580" marR="68580" marT="0" marB="0"/>
                </a:tc>
                <a:tc>
                  <a:txBody>
                    <a:bodyPr/>
                    <a:lstStyle/>
                    <a:p>
                      <a:pPr marL="457200" algn="ctr">
                        <a:lnSpc>
                          <a:spcPct val="107000"/>
                        </a:lnSpc>
                        <a:spcAft>
                          <a:spcPts val="1125"/>
                        </a:spcAft>
                      </a:pPr>
                      <a:r>
                        <a:rPr lang="en-US" sz="2000">
                          <a:effectLst/>
                        </a:rPr>
                        <a:t> </a:t>
                      </a:r>
                      <a:endParaRPr lang="en-IN" sz="1600">
                        <a:effectLst/>
                        <a:latin typeface="Nimbus Roman No9 L"/>
                        <a:ea typeface="Bitstream Vera Sans"/>
                        <a:cs typeface="Times New Roman" panose="02020603050405020304" pitchFamily="18" charset="0"/>
                      </a:endParaRPr>
                    </a:p>
                  </a:txBody>
                  <a:tcPr marL="68580" marR="68580" marT="0" marB="0"/>
                </a:tc>
                <a:extLst>
                  <a:ext uri="{0D108BD9-81ED-4DB2-BD59-A6C34878D82A}">
                    <a16:rowId xmlns:a16="http://schemas.microsoft.com/office/drawing/2014/main" val="4197803894"/>
                  </a:ext>
                </a:extLst>
              </a:tr>
              <a:tr h="349012">
                <a:tc>
                  <a:txBody>
                    <a:bodyPr/>
                    <a:lstStyle/>
                    <a:p>
                      <a:pPr marL="457200" algn="ctr">
                        <a:lnSpc>
                          <a:spcPct val="107000"/>
                        </a:lnSpc>
                        <a:spcAft>
                          <a:spcPts val="1125"/>
                        </a:spcAft>
                      </a:pPr>
                      <a:r>
                        <a:rPr lang="en-US" sz="1800">
                          <a:effectLst/>
                        </a:rPr>
                        <a:t>4</a:t>
                      </a:r>
                      <a:endParaRPr lang="en-IN" sz="1600">
                        <a:effectLst/>
                        <a:latin typeface="Nimbus Roman No9 L"/>
                        <a:ea typeface="Bitstream Vera Sans"/>
                        <a:cs typeface="Times New Roman" panose="02020603050405020304" pitchFamily="18" charset="0"/>
                      </a:endParaRPr>
                    </a:p>
                  </a:txBody>
                  <a:tcPr marL="68580" marR="68580" marT="0" marB="0"/>
                </a:tc>
                <a:tc>
                  <a:txBody>
                    <a:bodyPr/>
                    <a:lstStyle/>
                    <a:p>
                      <a:pPr marL="457200" algn="ctr">
                        <a:lnSpc>
                          <a:spcPct val="107000"/>
                        </a:lnSpc>
                        <a:spcAft>
                          <a:spcPts val="1125"/>
                        </a:spcAft>
                      </a:pPr>
                      <a:r>
                        <a:rPr lang="en-US" sz="1800">
                          <a:effectLst/>
                        </a:rPr>
                        <a:t>Present_status</a:t>
                      </a:r>
                      <a:endParaRPr lang="en-IN" sz="1600">
                        <a:effectLst/>
                        <a:latin typeface="Nimbus Roman No9 L"/>
                        <a:ea typeface="Bitstream Vera Sans"/>
                        <a:cs typeface="Times New Roman" panose="02020603050405020304" pitchFamily="18" charset="0"/>
                      </a:endParaRPr>
                    </a:p>
                  </a:txBody>
                  <a:tcPr marL="68580" marR="68580" marT="0" marB="0"/>
                </a:tc>
                <a:tc>
                  <a:txBody>
                    <a:bodyPr/>
                    <a:lstStyle/>
                    <a:p>
                      <a:pPr marL="457200" algn="ctr">
                        <a:lnSpc>
                          <a:spcPct val="107000"/>
                        </a:lnSpc>
                        <a:spcAft>
                          <a:spcPts val="1125"/>
                        </a:spcAft>
                      </a:pPr>
                      <a:r>
                        <a:rPr lang="en-US" sz="1800">
                          <a:effectLst/>
                        </a:rPr>
                        <a:t>Varchar</a:t>
                      </a:r>
                      <a:endParaRPr lang="en-IN" sz="1600">
                        <a:effectLst/>
                        <a:latin typeface="Nimbus Roman No9 L"/>
                        <a:ea typeface="Bitstream Vera Sans"/>
                        <a:cs typeface="Times New Roman" panose="02020603050405020304" pitchFamily="18" charset="0"/>
                      </a:endParaRPr>
                    </a:p>
                  </a:txBody>
                  <a:tcPr marL="68580" marR="68580" marT="0" marB="0"/>
                </a:tc>
                <a:tc>
                  <a:txBody>
                    <a:bodyPr/>
                    <a:lstStyle/>
                    <a:p>
                      <a:pPr marL="457200" algn="ctr">
                        <a:lnSpc>
                          <a:spcPct val="107000"/>
                        </a:lnSpc>
                        <a:spcAft>
                          <a:spcPts val="1125"/>
                        </a:spcAft>
                      </a:pPr>
                      <a:r>
                        <a:rPr lang="en-US" sz="1800">
                          <a:effectLst/>
                        </a:rPr>
                        <a:t>10</a:t>
                      </a:r>
                      <a:endParaRPr lang="en-IN" sz="1600">
                        <a:effectLst/>
                        <a:latin typeface="Nimbus Roman No9 L"/>
                        <a:ea typeface="Bitstream Vera Sans"/>
                        <a:cs typeface="Times New Roman" panose="02020603050405020304" pitchFamily="18" charset="0"/>
                      </a:endParaRPr>
                    </a:p>
                  </a:txBody>
                  <a:tcPr marL="68580" marR="68580" marT="0" marB="0"/>
                </a:tc>
                <a:tc>
                  <a:txBody>
                    <a:bodyPr/>
                    <a:lstStyle/>
                    <a:p>
                      <a:pPr marL="457200" algn="ctr">
                        <a:lnSpc>
                          <a:spcPct val="107000"/>
                        </a:lnSpc>
                        <a:spcAft>
                          <a:spcPts val="1125"/>
                        </a:spcAft>
                      </a:pPr>
                      <a:r>
                        <a:rPr lang="en-US" sz="2000">
                          <a:effectLst/>
                        </a:rPr>
                        <a:t> </a:t>
                      </a:r>
                      <a:endParaRPr lang="en-IN" sz="1600">
                        <a:effectLst/>
                        <a:latin typeface="Nimbus Roman No9 L"/>
                        <a:ea typeface="Bitstream Vera Sans"/>
                        <a:cs typeface="Times New Roman" panose="02020603050405020304" pitchFamily="18" charset="0"/>
                      </a:endParaRPr>
                    </a:p>
                  </a:txBody>
                  <a:tcPr marL="68580" marR="68580" marT="0" marB="0"/>
                </a:tc>
                <a:extLst>
                  <a:ext uri="{0D108BD9-81ED-4DB2-BD59-A6C34878D82A}">
                    <a16:rowId xmlns:a16="http://schemas.microsoft.com/office/drawing/2014/main" val="2672415627"/>
                  </a:ext>
                </a:extLst>
              </a:tr>
              <a:tr h="349012">
                <a:tc>
                  <a:txBody>
                    <a:bodyPr/>
                    <a:lstStyle/>
                    <a:p>
                      <a:pPr marL="457200" algn="ctr">
                        <a:lnSpc>
                          <a:spcPct val="107000"/>
                        </a:lnSpc>
                        <a:spcAft>
                          <a:spcPts val="1125"/>
                        </a:spcAft>
                      </a:pPr>
                      <a:r>
                        <a:rPr lang="en-US" sz="1800">
                          <a:effectLst/>
                        </a:rPr>
                        <a:t>5</a:t>
                      </a:r>
                      <a:endParaRPr lang="en-IN" sz="1600">
                        <a:effectLst/>
                        <a:latin typeface="Nimbus Roman No9 L"/>
                        <a:ea typeface="Bitstream Vera Sans"/>
                        <a:cs typeface="Times New Roman" panose="02020603050405020304" pitchFamily="18" charset="0"/>
                      </a:endParaRPr>
                    </a:p>
                  </a:txBody>
                  <a:tcPr marL="68580" marR="68580" marT="0" marB="0"/>
                </a:tc>
                <a:tc>
                  <a:txBody>
                    <a:bodyPr/>
                    <a:lstStyle/>
                    <a:p>
                      <a:pPr marL="457200" algn="ctr">
                        <a:lnSpc>
                          <a:spcPct val="107000"/>
                        </a:lnSpc>
                        <a:spcAft>
                          <a:spcPts val="1125"/>
                        </a:spcAft>
                      </a:pPr>
                      <a:r>
                        <a:rPr lang="en-US" sz="1800">
                          <a:effectLst/>
                        </a:rPr>
                        <a:t>Roll</a:t>
                      </a:r>
                      <a:endParaRPr lang="en-IN" sz="1600">
                        <a:effectLst/>
                        <a:latin typeface="Nimbus Roman No9 L"/>
                        <a:ea typeface="Bitstream Vera Sans"/>
                        <a:cs typeface="Times New Roman" panose="02020603050405020304" pitchFamily="18" charset="0"/>
                      </a:endParaRPr>
                    </a:p>
                  </a:txBody>
                  <a:tcPr marL="68580" marR="68580" marT="0" marB="0"/>
                </a:tc>
                <a:tc>
                  <a:txBody>
                    <a:bodyPr/>
                    <a:lstStyle/>
                    <a:p>
                      <a:pPr marL="457200" algn="ctr">
                        <a:lnSpc>
                          <a:spcPct val="107000"/>
                        </a:lnSpc>
                        <a:spcAft>
                          <a:spcPts val="1125"/>
                        </a:spcAft>
                      </a:pPr>
                      <a:r>
                        <a:rPr lang="en-US" sz="1800">
                          <a:effectLst/>
                        </a:rPr>
                        <a:t>Varchar</a:t>
                      </a:r>
                      <a:endParaRPr lang="en-IN" sz="1600">
                        <a:effectLst/>
                        <a:latin typeface="Nimbus Roman No9 L"/>
                        <a:ea typeface="Bitstream Vera Sans"/>
                        <a:cs typeface="Times New Roman" panose="02020603050405020304" pitchFamily="18" charset="0"/>
                      </a:endParaRPr>
                    </a:p>
                  </a:txBody>
                  <a:tcPr marL="68580" marR="68580" marT="0" marB="0"/>
                </a:tc>
                <a:tc>
                  <a:txBody>
                    <a:bodyPr/>
                    <a:lstStyle/>
                    <a:p>
                      <a:pPr marL="457200" algn="ctr">
                        <a:lnSpc>
                          <a:spcPct val="107000"/>
                        </a:lnSpc>
                        <a:spcAft>
                          <a:spcPts val="1125"/>
                        </a:spcAft>
                      </a:pPr>
                      <a:r>
                        <a:rPr lang="en-US" sz="1800">
                          <a:effectLst/>
                        </a:rPr>
                        <a:t>10</a:t>
                      </a:r>
                      <a:endParaRPr lang="en-IN" sz="1600">
                        <a:effectLst/>
                        <a:latin typeface="Nimbus Roman No9 L"/>
                        <a:ea typeface="Bitstream Vera Sans"/>
                        <a:cs typeface="Times New Roman" panose="02020603050405020304" pitchFamily="18" charset="0"/>
                      </a:endParaRPr>
                    </a:p>
                  </a:txBody>
                  <a:tcPr marL="68580" marR="68580" marT="0" marB="0"/>
                </a:tc>
                <a:tc>
                  <a:txBody>
                    <a:bodyPr/>
                    <a:lstStyle/>
                    <a:p>
                      <a:pPr marL="457200" algn="ctr">
                        <a:lnSpc>
                          <a:spcPct val="107000"/>
                        </a:lnSpc>
                        <a:spcAft>
                          <a:spcPts val="1125"/>
                        </a:spcAft>
                      </a:pPr>
                      <a:r>
                        <a:rPr lang="en-US" sz="2000" dirty="0">
                          <a:effectLst/>
                        </a:rPr>
                        <a:t> </a:t>
                      </a:r>
                      <a:endParaRPr lang="en-IN" sz="1600" dirty="0">
                        <a:effectLst/>
                        <a:latin typeface="Nimbus Roman No9 L"/>
                        <a:ea typeface="Bitstream Vera Sans"/>
                        <a:cs typeface="Times New Roman" panose="02020603050405020304" pitchFamily="18" charset="0"/>
                      </a:endParaRPr>
                    </a:p>
                  </a:txBody>
                  <a:tcPr marL="68580" marR="68580" marT="0" marB="0"/>
                </a:tc>
                <a:extLst>
                  <a:ext uri="{0D108BD9-81ED-4DB2-BD59-A6C34878D82A}">
                    <a16:rowId xmlns:a16="http://schemas.microsoft.com/office/drawing/2014/main" val="1747986334"/>
                  </a:ext>
                </a:extLst>
              </a:tr>
            </a:tbl>
          </a:graphicData>
        </a:graphic>
      </p:graphicFrame>
      <p:sp>
        <p:nvSpPr>
          <p:cNvPr id="5" name="TextBox 4">
            <a:extLst>
              <a:ext uri="{FF2B5EF4-FFF2-40B4-BE49-F238E27FC236}">
                <a16:creationId xmlns:a16="http://schemas.microsoft.com/office/drawing/2014/main" id="{E23FB661-CEC2-9BD1-32DD-BA3718E89847}"/>
              </a:ext>
            </a:extLst>
          </p:cNvPr>
          <p:cNvSpPr txBox="1"/>
          <p:nvPr/>
        </p:nvSpPr>
        <p:spPr>
          <a:xfrm>
            <a:off x="5854590" y="3246653"/>
            <a:ext cx="2123872" cy="830997"/>
          </a:xfrm>
          <a:prstGeom prst="rect">
            <a:avLst/>
          </a:prstGeom>
          <a:noFill/>
        </p:spPr>
        <p:txBody>
          <a:bodyPr wrap="square" rtlCol="0">
            <a:spAutoFit/>
          </a:bodyPr>
          <a:lstStyle/>
          <a:p>
            <a:r>
              <a:rPr lang="en-IN" sz="2400" b="1" dirty="0" err="1">
                <a:ln/>
                <a:solidFill>
                  <a:schemeClr val="accent3"/>
                </a:solidFill>
              </a:rPr>
              <a:t>school_attendance</a:t>
            </a:r>
            <a:r>
              <a:rPr lang="en-IN" sz="2400" b="1" dirty="0">
                <a:ln/>
                <a:solidFill>
                  <a:schemeClr val="accent3"/>
                </a:solidFill>
              </a:rPr>
              <a:t> </a:t>
            </a:r>
          </a:p>
        </p:txBody>
      </p:sp>
      <p:sp>
        <p:nvSpPr>
          <p:cNvPr id="6" name="TextBox 5">
            <a:extLst>
              <a:ext uri="{FF2B5EF4-FFF2-40B4-BE49-F238E27FC236}">
                <a16:creationId xmlns:a16="http://schemas.microsoft.com/office/drawing/2014/main" id="{1B2FDCA8-9EF1-65D2-4581-0587F9EBAF04}"/>
              </a:ext>
            </a:extLst>
          </p:cNvPr>
          <p:cNvSpPr txBox="1"/>
          <p:nvPr/>
        </p:nvSpPr>
        <p:spPr>
          <a:xfrm>
            <a:off x="8403066" y="6488668"/>
            <a:ext cx="3324224" cy="369332"/>
          </a:xfrm>
          <a:prstGeom prst="rect">
            <a:avLst/>
          </a:prstGeom>
          <a:noFill/>
        </p:spPr>
        <p:txBody>
          <a:bodyPr wrap="square" rtlCol="0">
            <a:spAutoFit/>
          </a:bodyPr>
          <a:lstStyle/>
          <a:p>
            <a:r>
              <a:rPr lang="en-US" dirty="0">
                <a:latin typeface="Constantia" panose="02030602050306030303" pitchFamily="18" charset="0"/>
              </a:rPr>
              <a:t>Warish Kumar (205220684014)</a:t>
            </a:r>
          </a:p>
        </p:txBody>
      </p:sp>
    </p:spTree>
    <p:extLst>
      <p:ext uri="{BB962C8B-B14F-4D97-AF65-F5344CB8AC3E}">
        <p14:creationId xmlns:p14="http://schemas.microsoft.com/office/powerpoint/2010/main" val="26964056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63A7476-35A8-4CE4-1DA7-2C65CA0EFB14}"/>
              </a:ext>
            </a:extLst>
          </p:cNvPr>
          <p:cNvGraphicFramePr>
            <a:graphicFrameLocks noGrp="1"/>
          </p:cNvGraphicFramePr>
          <p:nvPr>
            <p:extLst>
              <p:ext uri="{D42A27DB-BD31-4B8C-83A1-F6EECF244321}">
                <p14:modId xmlns:p14="http://schemas.microsoft.com/office/powerpoint/2010/main" val="3721812130"/>
              </p:ext>
            </p:extLst>
          </p:nvPr>
        </p:nvGraphicFramePr>
        <p:xfrm>
          <a:off x="1247532" y="2053627"/>
          <a:ext cx="9939276" cy="3280481"/>
        </p:xfrm>
        <a:graphic>
          <a:graphicData uri="http://schemas.openxmlformats.org/drawingml/2006/table">
            <a:tbl>
              <a:tblPr firstRow="1" firstCol="1" bandRow="1">
                <a:tableStyleId>{5C22544A-7EE6-4342-B048-85BDC9FD1C3A}</a:tableStyleId>
              </a:tblPr>
              <a:tblGrid>
                <a:gridCol w="1263156">
                  <a:extLst>
                    <a:ext uri="{9D8B030D-6E8A-4147-A177-3AD203B41FA5}">
                      <a16:colId xmlns:a16="http://schemas.microsoft.com/office/drawing/2014/main" val="3541242211"/>
                    </a:ext>
                  </a:extLst>
                </a:gridCol>
                <a:gridCol w="3236257">
                  <a:extLst>
                    <a:ext uri="{9D8B030D-6E8A-4147-A177-3AD203B41FA5}">
                      <a16:colId xmlns:a16="http://schemas.microsoft.com/office/drawing/2014/main" val="2127162655"/>
                    </a:ext>
                  </a:extLst>
                </a:gridCol>
                <a:gridCol w="1756431">
                  <a:extLst>
                    <a:ext uri="{9D8B030D-6E8A-4147-A177-3AD203B41FA5}">
                      <a16:colId xmlns:a16="http://schemas.microsoft.com/office/drawing/2014/main" val="2739819205"/>
                    </a:ext>
                  </a:extLst>
                </a:gridCol>
                <a:gridCol w="1354203">
                  <a:extLst>
                    <a:ext uri="{9D8B030D-6E8A-4147-A177-3AD203B41FA5}">
                      <a16:colId xmlns:a16="http://schemas.microsoft.com/office/drawing/2014/main" val="2299679984"/>
                    </a:ext>
                  </a:extLst>
                </a:gridCol>
                <a:gridCol w="2329229">
                  <a:extLst>
                    <a:ext uri="{9D8B030D-6E8A-4147-A177-3AD203B41FA5}">
                      <a16:colId xmlns:a16="http://schemas.microsoft.com/office/drawing/2014/main" val="811743302"/>
                    </a:ext>
                  </a:extLst>
                </a:gridCol>
              </a:tblGrid>
              <a:tr h="446381">
                <a:tc>
                  <a:txBody>
                    <a:bodyPr/>
                    <a:lstStyle/>
                    <a:p>
                      <a:pPr marL="457200" algn="ctr">
                        <a:lnSpc>
                          <a:spcPct val="107000"/>
                        </a:lnSpc>
                        <a:spcAft>
                          <a:spcPts val="1125"/>
                        </a:spcAft>
                      </a:pPr>
                      <a:r>
                        <a:rPr lang="en-US" sz="2000">
                          <a:effectLst/>
                        </a:rPr>
                        <a:t>Sr. No.</a:t>
                      </a:r>
                      <a:endParaRPr lang="en-IN" sz="1400">
                        <a:effectLst/>
                        <a:latin typeface="Nimbus Roman No9 L"/>
                        <a:ea typeface="Bitstream Vera Sans"/>
                        <a:cs typeface="Times New Roman" panose="02020603050405020304" pitchFamily="18" charset="0"/>
                      </a:endParaRPr>
                    </a:p>
                  </a:txBody>
                  <a:tcPr marL="57139" marR="57139" marT="0" marB="0"/>
                </a:tc>
                <a:tc>
                  <a:txBody>
                    <a:bodyPr/>
                    <a:lstStyle/>
                    <a:p>
                      <a:pPr marL="457200" algn="ctr">
                        <a:lnSpc>
                          <a:spcPct val="107000"/>
                        </a:lnSpc>
                        <a:spcAft>
                          <a:spcPts val="1125"/>
                        </a:spcAft>
                      </a:pPr>
                      <a:r>
                        <a:rPr lang="en-US" sz="2000">
                          <a:effectLst/>
                        </a:rPr>
                        <a:t>Fields</a:t>
                      </a:r>
                      <a:endParaRPr lang="en-IN" sz="1400">
                        <a:effectLst/>
                        <a:latin typeface="Nimbus Roman No9 L"/>
                        <a:ea typeface="Bitstream Vera Sans"/>
                        <a:cs typeface="Times New Roman" panose="02020603050405020304" pitchFamily="18" charset="0"/>
                      </a:endParaRPr>
                    </a:p>
                  </a:txBody>
                  <a:tcPr marL="57139" marR="57139" marT="0" marB="0"/>
                </a:tc>
                <a:tc>
                  <a:txBody>
                    <a:bodyPr/>
                    <a:lstStyle/>
                    <a:p>
                      <a:pPr marL="457200" algn="ctr">
                        <a:lnSpc>
                          <a:spcPct val="107000"/>
                        </a:lnSpc>
                        <a:spcAft>
                          <a:spcPts val="1125"/>
                        </a:spcAft>
                      </a:pPr>
                      <a:r>
                        <a:rPr lang="en-US" sz="2000" dirty="0">
                          <a:effectLst/>
                        </a:rPr>
                        <a:t>Data Type</a:t>
                      </a:r>
                      <a:endParaRPr lang="en-IN" sz="1400" dirty="0">
                        <a:effectLst/>
                        <a:latin typeface="Nimbus Roman No9 L"/>
                        <a:ea typeface="Bitstream Vera Sans"/>
                        <a:cs typeface="Times New Roman" panose="02020603050405020304" pitchFamily="18" charset="0"/>
                      </a:endParaRPr>
                    </a:p>
                  </a:txBody>
                  <a:tcPr marL="57139" marR="57139" marT="0" marB="0"/>
                </a:tc>
                <a:tc>
                  <a:txBody>
                    <a:bodyPr/>
                    <a:lstStyle/>
                    <a:p>
                      <a:pPr marL="457200" algn="ctr">
                        <a:lnSpc>
                          <a:spcPct val="107000"/>
                        </a:lnSpc>
                        <a:spcAft>
                          <a:spcPts val="1125"/>
                        </a:spcAft>
                      </a:pPr>
                      <a:r>
                        <a:rPr lang="en-US" sz="2000">
                          <a:effectLst/>
                        </a:rPr>
                        <a:t>Size</a:t>
                      </a:r>
                      <a:endParaRPr lang="en-IN" sz="1400">
                        <a:effectLst/>
                        <a:latin typeface="Nimbus Roman No9 L"/>
                        <a:ea typeface="Bitstream Vera Sans"/>
                        <a:cs typeface="Times New Roman" panose="02020603050405020304" pitchFamily="18" charset="0"/>
                      </a:endParaRPr>
                    </a:p>
                  </a:txBody>
                  <a:tcPr marL="57139" marR="57139" marT="0" marB="0"/>
                </a:tc>
                <a:tc>
                  <a:txBody>
                    <a:bodyPr/>
                    <a:lstStyle/>
                    <a:p>
                      <a:pPr marL="457200" algn="ctr">
                        <a:lnSpc>
                          <a:spcPct val="107000"/>
                        </a:lnSpc>
                        <a:spcAft>
                          <a:spcPts val="1125"/>
                        </a:spcAft>
                      </a:pPr>
                      <a:r>
                        <a:rPr lang="en-US" sz="2000">
                          <a:effectLst/>
                        </a:rPr>
                        <a:t>Constraint</a:t>
                      </a:r>
                      <a:endParaRPr lang="en-IN" sz="1400">
                        <a:effectLst/>
                        <a:latin typeface="Nimbus Roman No9 L"/>
                        <a:ea typeface="Bitstream Vera Sans"/>
                        <a:cs typeface="Times New Roman" panose="02020603050405020304" pitchFamily="18" charset="0"/>
                      </a:endParaRPr>
                    </a:p>
                  </a:txBody>
                  <a:tcPr marL="57139" marR="57139" marT="0" marB="0"/>
                </a:tc>
                <a:extLst>
                  <a:ext uri="{0D108BD9-81ED-4DB2-BD59-A6C34878D82A}">
                    <a16:rowId xmlns:a16="http://schemas.microsoft.com/office/drawing/2014/main" val="1377886195"/>
                  </a:ext>
                </a:extLst>
              </a:tr>
              <a:tr h="424049">
                <a:tc>
                  <a:txBody>
                    <a:bodyPr/>
                    <a:lstStyle/>
                    <a:p>
                      <a:pPr marL="457200" algn="ctr">
                        <a:lnSpc>
                          <a:spcPct val="107000"/>
                        </a:lnSpc>
                        <a:spcAft>
                          <a:spcPts val="1125"/>
                        </a:spcAft>
                      </a:pPr>
                      <a:r>
                        <a:rPr lang="en-US" sz="2000">
                          <a:effectLst/>
                        </a:rPr>
                        <a:t>1</a:t>
                      </a:r>
                      <a:endParaRPr lang="en-IN" sz="1400">
                        <a:effectLst/>
                        <a:latin typeface="Nimbus Roman No9 L"/>
                        <a:ea typeface="Bitstream Vera Sans"/>
                        <a:cs typeface="Times New Roman" panose="02020603050405020304" pitchFamily="18" charset="0"/>
                      </a:endParaRPr>
                    </a:p>
                  </a:txBody>
                  <a:tcPr marL="57139" marR="57139" marT="0" marB="0"/>
                </a:tc>
                <a:tc>
                  <a:txBody>
                    <a:bodyPr/>
                    <a:lstStyle/>
                    <a:p>
                      <a:pPr marL="457200" algn="ctr">
                        <a:lnSpc>
                          <a:spcPct val="107000"/>
                        </a:lnSpc>
                        <a:spcAft>
                          <a:spcPts val="1125"/>
                        </a:spcAft>
                      </a:pPr>
                      <a:r>
                        <a:rPr lang="en-US" sz="2000">
                          <a:effectLst/>
                        </a:rPr>
                        <a:t>Id</a:t>
                      </a:r>
                      <a:endParaRPr lang="en-IN" sz="1400">
                        <a:effectLst/>
                        <a:latin typeface="Nimbus Roman No9 L"/>
                        <a:ea typeface="Bitstream Vera Sans"/>
                        <a:cs typeface="Times New Roman" panose="02020603050405020304" pitchFamily="18" charset="0"/>
                      </a:endParaRPr>
                    </a:p>
                  </a:txBody>
                  <a:tcPr marL="57139" marR="57139" marT="0" marB="0"/>
                </a:tc>
                <a:tc>
                  <a:txBody>
                    <a:bodyPr/>
                    <a:lstStyle/>
                    <a:p>
                      <a:pPr marL="457200" algn="ctr">
                        <a:lnSpc>
                          <a:spcPct val="107000"/>
                        </a:lnSpc>
                        <a:spcAft>
                          <a:spcPts val="1125"/>
                        </a:spcAft>
                      </a:pPr>
                      <a:r>
                        <a:rPr lang="en-US" sz="2000">
                          <a:effectLst/>
                        </a:rPr>
                        <a:t>int</a:t>
                      </a:r>
                      <a:endParaRPr lang="en-IN" sz="1400">
                        <a:effectLst/>
                        <a:latin typeface="Nimbus Roman No9 L"/>
                        <a:ea typeface="Bitstream Vera Sans"/>
                        <a:cs typeface="Times New Roman" panose="02020603050405020304" pitchFamily="18" charset="0"/>
                      </a:endParaRPr>
                    </a:p>
                  </a:txBody>
                  <a:tcPr marL="57139" marR="57139" marT="0" marB="0"/>
                </a:tc>
                <a:tc>
                  <a:txBody>
                    <a:bodyPr/>
                    <a:lstStyle/>
                    <a:p>
                      <a:pPr marL="457200" algn="ctr">
                        <a:lnSpc>
                          <a:spcPct val="107000"/>
                        </a:lnSpc>
                        <a:spcAft>
                          <a:spcPts val="1125"/>
                        </a:spcAft>
                      </a:pPr>
                      <a:r>
                        <a:rPr lang="en-US" sz="2000">
                          <a:effectLst/>
                        </a:rPr>
                        <a:t>11</a:t>
                      </a:r>
                      <a:endParaRPr lang="en-IN" sz="1400">
                        <a:effectLst/>
                        <a:latin typeface="Nimbus Roman No9 L"/>
                        <a:ea typeface="Bitstream Vera Sans"/>
                        <a:cs typeface="Times New Roman" panose="02020603050405020304" pitchFamily="18" charset="0"/>
                      </a:endParaRPr>
                    </a:p>
                  </a:txBody>
                  <a:tcPr marL="57139" marR="57139" marT="0" marB="0"/>
                </a:tc>
                <a:tc>
                  <a:txBody>
                    <a:bodyPr/>
                    <a:lstStyle/>
                    <a:p>
                      <a:pPr marL="457200" algn="ctr">
                        <a:lnSpc>
                          <a:spcPct val="107000"/>
                        </a:lnSpc>
                        <a:spcAft>
                          <a:spcPts val="1125"/>
                        </a:spcAft>
                      </a:pPr>
                      <a:r>
                        <a:rPr lang="en-US" sz="2000">
                          <a:effectLst/>
                        </a:rPr>
                        <a:t>Primary Key</a:t>
                      </a:r>
                      <a:endParaRPr lang="en-IN" sz="1400">
                        <a:effectLst/>
                        <a:latin typeface="Nimbus Roman No9 L"/>
                        <a:ea typeface="Bitstream Vera Sans"/>
                        <a:cs typeface="Times New Roman" panose="02020603050405020304" pitchFamily="18" charset="0"/>
                      </a:endParaRPr>
                    </a:p>
                  </a:txBody>
                  <a:tcPr marL="57139" marR="57139" marT="0" marB="0"/>
                </a:tc>
                <a:extLst>
                  <a:ext uri="{0D108BD9-81ED-4DB2-BD59-A6C34878D82A}">
                    <a16:rowId xmlns:a16="http://schemas.microsoft.com/office/drawing/2014/main" val="219268702"/>
                  </a:ext>
                </a:extLst>
              </a:tr>
              <a:tr h="371036">
                <a:tc>
                  <a:txBody>
                    <a:bodyPr/>
                    <a:lstStyle/>
                    <a:p>
                      <a:pPr marL="457200" algn="ctr">
                        <a:lnSpc>
                          <a:spcPct val="107000"/>
                        </a:lnSpc>
                        <a:spcAft>
                          <a:spcPts val="1125"/>
                        </a:spcAft>
                      </a:pPr>
                      <a:r>
                        <a:rPr lang="en-US" sz="2000">
                          <a:effectLst/>
                        </a:rPr>
                        <a:t>2</a:t>
                      </a:r>
                      <a:endParaRPr lang="en-IN" sz="1400">
                        <a:effectLst/>
                        <a:latin typeface="Nimbus Roman No9 L"/>
                        <a:ea typeface="Bitstream Vera Sans"/>
                        <a:cs typeface="Times New Roman" panose="02020603050405020304" pitchFamily="18" charset="0"/>
                      </a:endParaRPr>
                    </a:p>
                  </a:txBody>
                  <a:tcPr marL="57139" marR="57139" marT="0" marB="0"/>
                </a:tc>
                <a:tc>
                  <a:txBody>
                    <a:bodyPr/>
                    <a:lstStyle/>
                    <a:p>
                      <a:pPr marL="457200" algn="ctr">
                        <a:lnSpc>
                          <a:spcPct val="107000"/>
                        </a:lnSpc>
                        <a:spcAft>
                          <a:spcPts val="1125"/>
                        </a:spcAft>
                      </a:pPr>
                      <a:r>
                        <a:rPr lang="en-US" sz="2000">
                          <a:effectLst/>
                        </a:rPr>
                        <a:t>Roll</a:t>
                      </a:r>
                      <a:endParaRPr lang="en-IN" sz="1400">
                        <a:effectLst/>
                        <a:latin typeface="Nimbus Roman No9 L"/>
                        <a:ea typeface="Bitstream Vera Sans"/>
                        <a:cs typeface="Times New Roman" panose="02020603050405020304" pitchFamily="18" charset="0"/>
                      </a:endParaRPr>
                    </a:p>
                  </a:txBody>
                  <a:tcPr marL="57139" marR="57139" marT="0" marB="0"/>
                </a:tc>
                <a:tc>
                  <a:txBody>
                    <a:bodyPr/>
                    <a:lstStyle/>
                    <a:p>
                      <a:pPr marL="457200" algn="ctr">
                        <a:lnSpc>
                          <a:spcPct val="107000"/>
                        </a:lnSpc>
                        <a:spcAft>
                          <a:spcPts val="1125"/>
                        </a:spcAft>
                      </a:pPr>
                      <a:r>
                        <a:rPr lang="en-US" sz="2000">
                          <a:effectLst/>
                        </a:rPr>
                        <a:t>Varchar</a:t>
                      </a:r>
                      <a:endParaRPr lang="en-IN" sz="1400">
                        <a:effectLst/>
                        <a:latin typeface="Nimbus Roman No9 L"/>
                        <a:ea typeface="Bitstream Vera Sans"/>
                        <a:cs typeface="Times New Roman" panose="02020603050405020304" pitchFamily="18" charset="0"/>
                      </a:endParaRPr>
                    </a:p>
                  </a:txBody>
                  <a:tcPr marL="57139" marR="57139" marT="0" marB="0"/>
                </a:tc>
                <a:tc>
                  <a:txBody>
                    <a:bodyPr/>
                    <a:lstStyle/>
                    <a:p>
                      <a:pPr marL="457200" algn="ctr">
                        <a:lnSpc>
                          <a:spcPct val="107000"/>
                        </a:lnSpc>
                        <a:spcAft>
                          <a:spcPts val="1125"/>
                        </a:spcAft>
                      </a:pPr>
                      <a:r>
                        <a:rPr lang="en-US" sz="2000">
                          <a:effectLst/>
                        </a:rPr>
                        <a:t>10</a:t>
                      </a:r>
                      <a:endParaRPr lang="en-IN" sz="1400">
                        <a:effectLst/>
                        <a:latin typeface="Nimbus Roman No9 L"/>
                        <a:ea typeface="Bitstream Vera Sans"/>
                        <a:cs typeface="Times New Roman" panose="02020603050405020304" pitchFamily="18" charset="0"/>
                      </a:endParaRPr>
                    </a:p>
                  </a:txBody>
                  <a:tcPr marL="57139" marR="57139" marT="0" marB="0"/>
                </a:tc>
                <a:tc>
                  <a:txBody>
                    <a:bodyPr/>
                    <a:lstStyle/>
                    <a:p>
                      <a:pPr marL="457200" algn="ctr">
                        <a:lnSpc>
                          <a:spcPct val="107000"/>
                        </a:lnSpc>
                        <a:spcAft>
                          <a:spcPts val="1125"/>
                        </a:spcAft>
                      </a:pPr>
                      <a:r>
                        <a:rPr lang="en-US" sz="2000">
                          <a:effectLst/>
                        </a:rPr>
                        <a:t> </a:t>
                      </a:r>
                      <a:endParaRPr lang="en-IN" sz="1400">
                        <a:effectLst/>
                        <a:latin typeface="Nimbus Roman No9 L"/>
                        <a:ea typeface="Bitstream Vera Sans"/>
                        <a:cs typeface="Times New Roman" panose="02020603050405020304" pitchFamily="18" charset="0"/>
                      </a:endParaRPr>
                    </a:p>
                  </a:txBody>
                  <a:tcPr marL="57139" marR="57139" marT="0" marB="0"/>
                </a:tc>
                <a:extLst>
                  <a:ext uri="{0D108BD9-81ED-4DB2-BD59-A6C34878D82A}">
                    <a16:rowId xmlns:a16="http://schemas.microsoft.com/office/drawing/2014/main" val="1986911274"/>
                  </a:ext>
                </a:extLst>
              </a:tr>
              <a:tr h="424049">
                <a:tc>
                  <a:txBody>
                    <a:bodyPr/>
                    <a:lstStyle/>
                    <a:p>
                      <a:pPr marL="457200" algn="ctr">
                        <a:lnSpc>
                          <a:spcPct val="107000"/>
                        </a:lnSpc>
                        <a:spcAft>
                          <a:spcPts val="1125"/>
                        </a:spcAft>
                      </a:pPr>
                      <a:r>
                        <a:rPr lang="en-US" sz="2000">
                          <a:effectLst/>
                        </a:rPr>
                        <a:t>3</a:t>
                      </a:r>
                      <a:endParaRPr lang="en-IN" sz="1400">
                        <a:effectLst/>
                        <a:latin typeface="Nimbus Roman No9 L"/>
                        <a:ea typeface="Bitstream Vera Sans"/>
                        <a:cs typeface="Times New Roman" panose="02020603050405020304" pitchFamily="18" charset="0"/>
                      </a:endParaRPr>
                    </a:p>
                  </a:txBody>
                  <a:tcPr marL="57139" marR="57139" marT="0" marB="0"/>
                </a:tc>
                <a:tc>
                  <a:txBody>
                    <a:bodyPr/>
                    <a:lstStyle/>
                    <a:p>
                      <a:pPr marL="457200" algn="ctr">
                        <a:lnSpc>
                          <a:spcPct val="107000"/>
                        </a:lnSpc>
                        <a:spcAft>
                          <a:spcPts val="1125"/>
                        </a:spcAft>
                      </a:pPr>
                      <a:r>
                        <a:rPr lang="en-US" sz="2000">
                          <a:effectLst/>
                        </a:rPr>
                        <a:t>User_id</a:t>
                      </a:r>
                      <a:endParaRPr lang="en-IN" sz="1400">
                        <a:effectLst/>
                        <a:latin typeface="Nimbus Roman No9 L"/>
                        <a:ea typeface="Bitstream Vera Sans"/>
                        <a:cs typeface="Times New Roman" panose="02020603050405020304" pitchFamily="18" charset="0"/>
                      </a:endParaRPr>
                    </a:p>
                  </a:txBody>
                  <a:tcPr marL="57139" marR="57139" marT="0" marB="0"/>
                </a:tc>
                <a:tc>
                  <a:txBody>
                    <a:bodyPr/>
                    <a:lstStyle/>
                    <a:p>
                      <a:pPr marL="457200" algn="ctr">
                        <a:lnSpc>
                          <a:spcPct val="107000"/>
                        </a:lnSpc>
                        <a:spcAft>
                          <a:spcPts val="1125"/>
                        </a:spcAft>
                      </a:pPr>
                      <a:r>
                        <a:rPr lang="en-US" sz="2000">
                          <a:effectLst/>
                        </a:rPr>
                        <a:t>Int</a:t>
                      </a:r>
                      <a:endParaRPr lang="en-IN" sz="1400">
                        <a:effectLst/>
                        <a:latin typeface="Nimbus Roman No9 L"/>
                        <a:ea typeface="Bitstream Vera Sans"/>
                        <a:cs typeface="Times New Roman" panose="02020603050405020304" pitchFamily="18" charset="0"/>
                      </a:endParaRPr>
                    </a:p>
                  </a:txBody>
                  <a:tcPr marL="57139" marR="57139" marT="0" marB="0"/>
                </a:tc>
                <a:tc>
                  <a:txBody>
                    <a:bodyPr/>
                    <a:lstStyle/>
                    <a:p>
                      <a:pPr marL="457200" algn="ctr">
                        <a:lnSpc>
                          <a:spcPct val="107000"/>
                        </a:lnSpc>
                        <a:spcAft>
                          <a:spcPts val="1125"/>
                        </a:spcAft>
                      </a:pPr>
                      <a:r>
                        <a:rPr lang="en-US" sz="2000">
                          <a:effectLst/>
                        </a:rPr>
                        <a:t> </a:t>
                      </a:r>
                      <a:endParaRPr lang="en-IN" sz="1400">
                        <a:effectLst/>
                        <a:latin typeface="Nimbus Roman No9 L"/>
                        <a:ea typeface="Bitstream Vera Sans"/>
                        <a:cs typeface="Times New Roman" panose="02020603050405020304" pitchFamily="18" charset="0"/>
                      </a:endParaRPr>
                    </a:p>
                  </a:txBody>
                  <a:tcPr marL="57139" marR="57139" marT="0" marB="0"/>
                </a:tc>
                <a:tc>
                  <a:txBody>
                    <a:bodyPr/>
                    <a:lstStyle/>
                    <a:p>
                      <a:pPr marL="457200" algn="ctr">
                        <a:lnSpc>
                          <a:spcPct val="107000"/>
                        </a:lnSpc>
                        <a:spcAft>
                          <a:spcPts val="1125"/>
                        </a:spcAft>
                      </a:pPr>
                      <a:r>
                        <a:rPr lang="en-US" sz="2000">
                          <a:effectLst/>
                        </a:rPr>
                        <a:t>Foreign Key</a:t>
                      </a:r>
                      <a:endParaRPr lang="en-IN" sz="1400">
                        <a:effectLst/>
                        <a:latin typeface="Nimbus Roman No9 L"/>
                        <a:ea typeface="Bitstream Vera Sans"/>
                        <a:cs typeface="Times New Roman" panose="02020603050405020304" pitchFamily="18" charset="0"/>
                      </a:endParaRPr>
                    </a:p>
                  </a:txBody>
                  <a:tcPr marL="57139" marR="57139" marT="0" marB="0"/>
                </a:tc>
                <a:extLst>
                  <a:ext uri="{0D108BD9-81ED-4DB2-BD59-A6C34878D82A}">
                    <a16:rowId xmlns:a16="http://schemas.microsoft.com/office/drawing/2014/main" val="2306356210"/>
                  </a:ext>
                </a:extLst>
              </a:tr>
              <a:tr h="371036">
                <a:tc>
                  <a:txBody>
                    <a:bodyPr/>
                    <a:lstStyle/>
                    <a:p>
                      <a:pPr marL="457200" algn="ctr">
                        <a:lnSpc>
                          <a:spcPct val="107000"/>
                        </a:lnSpc>
                        <a:spcAft>
                          <a:spcPts val="1125"/>
                        </a:spcAft>
                      </a:pPr>
                      <a:r>
                        <a:rPr lang="en-US" sz="2000">
                          <a:effectLst/>
                        </a:rPr>
                        <a:t>4</a:t>
                      </a:r>
                      <a:endParaRPr lang="en-IN" sz="1400">
                        <a:effectLst/>
                        <a:latin typeface="Nimbus Roman No9 L"/>
                        <a:ea typeface="Bitstream Vera Sans"/>
                        <a:cs typeface="Times New Roman" panose="02020603050405020304" pitchFamily="18" charset="0"/>
                      </a:endParaRPr>
                    </a:p>
                  </a:txBody>
                  <a:tcPr marL="57139" marR="57139" marT="0" marB="0"/>
                </a:tc>
                <a:tc>
                  <a:txBody>
                    <a:bodyPr/>
                    <a:lstStyle/>
                    <a:p>
                      <a:pPr marL="457200" algn="ctr">
                        <a:lnSpc>
                          <a:spcPct val="107000"/>
                        </a:lnSpc>
                        <a:spcAft>
                          <a:spcPts val="1125"/>
                        </a:spcAft>
                      </a:pPr>
                      <a:r>
                        <a:rPr lang="en-US" sz="2000">
                          <a:effectLst/>
                        </a:rPr>
                        <a:t>Cl</a:t>
                      </a:r>
                      <a:endParaRPr lang="en-IN" sz="1400">
                        <a:effectLst/>
                        <a:latin typeface="Nimbus Roman No9 L"/>
                        <a:ea typeface="Bitstream Vera Sans"/>
                        <a:cs typeface="Times New Roman" panose="02020603050405020304" pitchFamily="18" charset="0"/>
                      </a:endParaRPr>
                    </a:p>
                  </a:txBody>
                  <a:tcPr marL="57139" marR="57139" marT="0" marB="0"/>
                </a:tc>
                <a:tc>
                  <a:txBody>
                    <a:bodyPr/>
                    <a:lstStyle/>
                    <a:p>
                      <a:pPr marL="457200" algn="ctr">
                        <a:lnSpc>
                          <a:spcPct val="107000"/>
                        </a:lnSpc>
                        <a:spcAft>
                          <a:spcPts val="1125"/>
                        </a:spcAft>
                      </a:pPr>
                      <a:r>
                        <a:rPr lang="en-US" sz="2000">
                          <a:effectLst/>
                        </a:rPr>
                        <a:t>Varchar</a:t>
                      </a:r>
                      <a:endParaRPr lang="en-IN" sz="1400">
                        <a:effectLst/>
                        <a:latin typeface="Nimbus Roman No9 L"/>
                        <a:ea typeface="Bitstream Vera Sans"/>
                        <a:cs typeface="Times New Roman" panose="02020603050405020304" pitchFamily="18" charset="0"/>
                      </a:endParaRPr>
                    </a:p>
                  </a:txBody>
                  <a:tcPr marL="57139" marR="57139" marT="0" marB="0"/>
                </a:tc>
                <a:tc>
                  <a:txBody>
                    <a:bodyPr/>
                    <a:lstStyle/>
                    <a:p>
                      <a:pPr marL="457200" algn="ctr">
                        <a:lnSpc>
                          <a:spcPct val="107000"/>
                        </a:lnSpc>
                        <a:spcAft>
                          <a:spcPts val="1125"/>
                        </a:spcAft>
                      </a:pPr>
                      <a:r>
                        <a:rPr lang="en-US" sz="2000">
                          <a:effectLst/>
                        </a:rPr>
                        <a:t>10</a:t>
                      </a:r>
                      <a:endParaRPr lang="en-IN" sz="1400">
                        <a:effectLst/>
                        <a:latin typeface="Nimbus Roman No9 L"/>
                        <a:ea typeface="Bitstream Vera Sans"/>
                        <a:cs typeface="Times New Roman" panose="02020603050405020304" pitchFamily="18" charset="0"/>
                      </a:endParaRPr>
                    </a:p>
                  </a:txBody>
                  <a:tcPr marL="57139" marR="57139" marT="0" marB="0"/>
                </a:tc>
                <a:tc>
                  <a:txBody>
                    <a:bodyPr/>
                    <a:lstStyle/>
                    <a:p>
                      <a:pPr marL="457200" algn="ctr">
                        <a:lnSpc>
                          <a:spcPct val="107000"/>
                        </a:lnSpc>
                        <a:spcAft>
                          <a:spcPts val="1125"/>
                        </a:spcAft>
                      </a:pPr>
                      <a:r>
                        <a:rPr lang="en-US" sz="2000" dirty="0">
                          <a:effectLst/>
                        </a:rPr>
                        <a:t> </a:t>
                      </a:r>
                      <a:endParaRPr lang="en-IN" sz="1400" dirty="0">
                        <a:effectLst/>
                        <a:latin typeface="Nimbus Roman No9 L"/>
                        <a:ea typeface="Bitstream Vera Sans"/>
                        <a:cs typeface="Times New Roman" panose="02020603050405020304" pitchFamily="18" charset="0"/>
                      </a:endParaRPr>
                    </a:p>
                  </a:txBody>
                  <a:tcPr marL="57139" marR="57139" marT="0" marB="0"/>
                </a:tc>
                <a:extLst>
                  <a:ext uri="{0D108BD9-81ED-4DB2-BD59-A6C34878D82A}">
                    <a16:rowId xmlns:a16="http://schemas.microsoft.com/office/drawing/2014/main" val="1648695888"/>
                  </a:ext>
                </a:extLst>
              </a:tr>
              <a:tr h="561236">
                <a:tc>
                  <a:txBody>
                    <a:bodyPr/>
                    <a:lstStyle/>
                    <a:p>
                      <a:pPr marL="457200" algn="ctr">
                        <a:lnSpc>
                          <a:spcPct val="107000"/>
                        </a:lnSpc>
                        <a:spcAft>
                          <a:spcPts val="1125"/>
                        </a:spcAft>
                      </a:pPr>
                      <a:r>
                        <a:rPr lang="en-US" sz="2000">
                          <a:effectLst/>
                        </a:rPr>
                        <a:t>5</a:t>
                      </a:r>
                      <a:endParaRPr lang="en-IN" sz="1400">
                        <a:effectLst/>
                        <a:latin typeface="Nimbus Roman No9 L"/>
                        <a:ea typeface="Bitstream Vera Sans"/>
                        <a:cs typeface="Times New Roman" panose="02020603050405020304" pitchFamily="18" charset="0"/>
                      </a:endParaRPr>
                    </a:p>
                  </a:txBody>
                  <a:tcPr marL="57139" marR="57139" marT="0" marB="0"/>
                </a:tc>
                <a:tc>
                  <a:txBody>
                    <a:bodyPr/>
                    <a:lstStyle/>
                    <a:p>
                      <a:pPr marL="457200" algn="ctr">
                        <a:lnSpc>
                          <a:spcPct val="107000"/>
                        </a:lnSpc>
                        <a:spcAft>
                          <a:spcPts val="1125"/>
                        </a:spcAft>
                      </a:pPr>
                      <a:r>
                        <a:rPr lang="en-US" sz="2000">
                          <a:effectLst/>
                        </a:rPr>
                        <a:t>Fee</a:t>
                      </a:r>
                      <a:endParaRPr lang="en-IN" sz="1400">
                        <a:effectLst/>
                        <a:latin typeface="Nimbus Roman No9 L"/>
                        <a:ea typeface="Bitstream Vera Sans"/>
                        <a:cs typeface="Times New Roman" panose="02020603050405020304" pitchFamily="18" charset="0"/>
                      </a:endParaRPr>
                    </a:p>
                  </a:txBody>
                  <a:tcPr marL="57139" marR="57139" marT="0" marB="0"/>
                </a:tc>
                <a:tc>
                  <a:txBody>
                    <a:bodyPr/>
                    <a:lstStyle/>
                    <a:p>
                      <a:pPr marL="457200" algn="ctr">
                        <a:lnSpc>
                          <a:spcPct val="107000"/>
                        </a:lnSpc>
                        <a:spcAft>
                          <a:spcPts val="1125"/>
                        </a:spcAft>
                      </a:pPr>
                      <a:r>
                        <a:rPr lang="en-US" sz="2000">
                          <a:effectLst/>
                        </a:rPr>
                        <a:t>Int unsign</a:t>
                      </a:r>
                      <a:endParaRPr lang="en-IN" sz="1400">
                        <a:effectLst/>
                        <a:latin typeface="Nimbus Roman No9 L"/>
                        <a:ea typeface="Bitstream Vera Sans"/>
                        <a:cs typeface="Times New Roman" panose="02020603050405020304" pitchFamily="18" charset="0"/>
                      </a:endParaRPr>
                    </a:p>
                  </a:txBody>
                  <a:tcPr marL="57139" marR="57139" marT="0" marB="0"/>
                </a:tc>
                <a:tc>
                  <a:txBody>
                    <a:bodyPr/>
                    <a:lstStyle/>
                    <a:p>
                      <a:pPr marL="457200" algn="ctr">
                        <a:lnSpc>
                          <a:spcPct val="107000"/>
                        </a:lnSpc>
                        <a:spcAft>
                          <a:spcPts val="1125"/>
                        </a:spcAft>
                      </a:pPr>
                      <a:r>
                        <a:rPr lang="en-US" sz="2000">
                          <a:effectLst/>
                        </a:rPr>
                        <a:t> </a:t>
                      </a:r>
                      <a:endParaRPr lang="en-IN" sz="1400">
                        <a:effectLst/>
                        <a:latin typeface="Nimbus Roman No9 L"/>
                        <a:ea typeface="Bitstream Vera Sans"/>
                        <a:cs typeface="Times New Roman" panose="02020603050405020304" pitchFamily="18" charset="0"/>
                      </a:endParaRPr>
                    </a:p>
                  </a:txBody>
                  <a:tcPr marL="57139" marR="57139" marT="0" marB="0"/>
                </a:tc>
                <a:tc>
                  <a:txBody>
                    <a:bodyPr/>
                    <a:lstStyle/>
                    <a:p>
                      <a:pPr marL="457200" algn="ctr">
                        <a:lnSpc>
                          <a:spcPct val="107000"/>
                        </a:lnSpc>
                        <a:spcAft>
                          <a:spcPts val="1125"/>
                        </a:spcAft>
                      </a:pPr>
                      <a:r>
                        <a:rPr lang="en-US" sz="2000">
                          <a:effectLst/>
                        </a:rPr>
                        <a:t> </a:t>
                      </a:r>
                      <a:endParaRPr lang="en-IN" sz="1400">
                        <a:effectLst/>
                        <a:latin typeface="Nimbus Roman No9 L"/>
                        <a:ea typeface="Bitstream Vera Sans"/>
                        <a:cs typeface="Times New Roman" panose="02020603050405020304" pitchFamily="18" charset="0"/>
                      </a:endParaRPr>
                    </a:p>
                  </a:txBody>
                  <a:tcPr marL="57139" marR="57139" marT="0" marB="0"/>
                </a:tc>
                <a:extLst>
                  <a:ext uri="{0D108BD9-81ED-4DB2-BD59-A6C34878D82A}">
                    <a16:rowId xmlns:a16="http://schemas.microsoft.com/office/drawing/2014/main" val="379518550"/>
                  </a:ext>
                </a:extLst>
              </a:tr>
              <a:tr h="371036">
                <a:tc>
                  <a:txBody>
                    <a:bodyPr/>
                    <a:lstStyle/>
                    <a:p>
                      <a:pPr marL="457200" algn="ctr">
                        <a:lnSpc>
                          <a:spcPct val="107000"/>
                        </a:lnSpc>
                        <a:spcAft>
                          <a:spcPts val="1125"/>
                        </a:spcAft>
                      </a:pPr>
                      <a:r>
                        <a:rPr lang="en-US" sz="2000">
                          <a:effectLst/>
                        </a:rPr>
                        <a:t>6</a:t>
                      </a:r>
                      <a:endParaRPr lang="en-IN" sz="1400">
                        <a:effectLst/>
                        <a:latin typeface="Nimbus Roman No9 L"/>
                        <a:ea typeface="Bitstream Vera Sans"/>
                        <a:cs typeface="Times New Roman" panose="02020603050405020304" pitchFamily="18" charset="0"/>
                      </a:endParaRPr>
                    </a:p>
                  </a:txBody>
                  <a:tcPr marL="57139" marR="57139" marT="0" marB="0"/>
                </a:tc>
                <a:tc>
                  <a:txBody>
                    <a:bodyPr/>
                    <a:lstStyle/>
                    <a:p>
                      <a:pPr marL="457200" algn="ctr">
                        <a:lnSpc>
                          <a:spcPct val="107000"/>
                        </a:lnSpc>
                        <a:spcAft>
                          <a:spcPts val="1125"/>
                        </a:spcAft>
                      </a:pPr>
                      <a:r>
                        <a:rPr lang="en-US" sz="2000">
                          <a:effectLst/>
                        </a:rPr>
                        <a:t>Mobile</a:t>
                      </a:r>
                      <a:endParaRPr lang="en-IN" sz="1400">
                        <a:effectLst/>
                        <a:latin typeface="Nimbus Roman No9 L"/>
                        <a:ea typeface="Bitstream Vera Sans"/>
                        <a:cs typeface="Times New Roman" panose="02020603050405020304" pitchFamily="18" charset="0"/>
                      </a:endParaRPr>
                    </a:p>
                  </a:txBody>
                  <a:tcPr marL="57139" marR="57139" marT="0" marB="0"/>
                </a:tc>
                <a:tc>
                  <a:txBody>
                    <a:bodyPr/>
                    <a:lstStyle/>
                    <a:p>
                      <a:pPr marL="457200" algn="ctr">
                        <a:lnSpc>
                          <a:spcPct val="107000"/>
                        </a:lnSpc>
                        <a:spcAft>
                          <a:spcPts val="1125"/>
                        </a:spcAft>
                      </a:pPr>
                      <a:r>
                        <a:rPr lang="en-US" sz="2000">
                          <a:effectLst/>
                        </a:rPr>
                        <a:t>Varchar</a:t>
                      </a:r>
                      <a:endParaRPr lang="en-IN" sz="1400">
                        <a:effectLst/>
                        <a:latin typeface="Nimbus Roman No9 L"/>
                        <a:ea typeface="Bitstream Vera Sans"/>
                        <a:cs typeface="Times New Roman" panose="02020603050405020304" pitchFamily="18" charset="0"/>
                      </a:endParaRPr>
                    </a:p>
                  </a:txBody>
                  <a:tcPr marL="57139" marR="57139" marT="0" marB="0"/>
                </a:tc>
                <a:tc>
                  <a:txBody>
                    <a:bodyPr/>
                    <a:lstStyle/>
                    <a:p>
                      <a:pPr marL="457200" algn="ctr">
                        <a:lnSpc>
                          <a:spcPct val="107000"/>
                        </a:lnSpc>
                        <a:spcAft>
                          <a:spcPts val="1125"/>
                        </a:spcAft>
                      </a:pPr>
                      <a:r>
                        <a:rPr lang="en-US" sz="2000">
                          <a:effectLst/>
                        </a:rPr>
                        <a:t>15</a:t>
                      </a:r>
                      <a:endParaRPr lang="en-IN" sz="1400">
                        <a:effectLst/>
                        <a:latin typeface="Nimbus Roman No9 L"/>
                        <a:ea typeface="Bitstream Vera Sans"/>
                        <a:cs typeface="Times New Roman" panose="02020603050405020304" pitchFamily="18" charset="0"/>
                      </a:endParaRPr>
                    </a:p>
                  </a:txBody>
                  <a:tcPr marL="57139" marR="57139" marT="0" marB="0"/>
                </a:tc>
                <a:tc>
                  <a:txBody>
                    <a:bodyPr/>
                    <a:lstStyle/>
                    <a:p>
                      <a:pPr marL="457200" algn="ctr">
                        <a:lnSpc>
                          <a:spcPct val="107000"/>
                        </a:lnSpc>
                        <a:spcAft>
                          <a:spcPts val="1125"/>
                        </a:spcAft>
                      </a:pPr>
                      <a:r>
                        <a:rPr lang="en-US" sz="2000">
                          <a:effectLst/>
                        </a:rPr>
                        <a:t> </a:t>
                      </a:r>
                      <a:endParaRPr lang="en-IN" sz="1400">
                        <a:effectLst/>
                        <a:latin typeface="Nimbus Roman No9 L"/>
                        <a:ea typeface="Bitstream Vera Sans"/>
                        <a:cs typeface="Times New Roman" panose="02020603050405020304" pitchFamily="18" charset="0"/>
                      </a:endParaRPr>
                    </a:p>
                  </a:txBody>
                  <a:tcPr marL="57139" marR="57139" marT="0" marB="0"/>
                </a:tc>
                <a:extLst>
                  <a:ext uri="{0D108BD9-81ED-4DB2-BD59-A6C34878D82A}">
                    <a16:rowId xmlns:a16="http://schemas.microsoft.com/office/drawing/2014/main" val="2334088584"/>
                  </a:ext>
                </a:extLst>
              </a:tr>
              <a:tr h="206654">
                <a:tc>
                  <a:txBody>
                    <a:bodyPr/>
                    <a:lstStyle/>
                    <a:p>
                      <a:pPr marL="457200" algn="ctr">
                        <a:lnSpc>
                          <a:spcPct val="107000"/>
                        </a:lnSpc>
                        <a:spcAft>
                          <a:spcPts val="1125"/>
                        </a:spcAft>
                      </a:pPr>
                      <a:r>
                        <a:rPr lang="en-US" sz="2000">
                          <a:effectLst/>
                        </a:rPr>
                        <a:t>7</a:t>
                      </a:r>
                      <a:endParaRPr lang="en-IN" sz="1400">
                        <a:effectLst/>
                        <a:latin typeface="Nimbus Roman No9 L"/>
                        <a:ea typeface="Bitstream Vera Sans"/>
                        <a:cs typeface="Times New Roman" panose="02020603050405020304" pitchFamily="18" charset="0"/>
                      </a:endParaRPr>
                    </a:p>
                  </a:txBody>
                  <a:tcPr marL="57139" marR="57139" marT="0" marB="0"/>
                </a:tc>
                <a:tc>
                  <a:txBody>
                    <a:bodyPr/>
                    <a:lstStyle/>
                    <a:p>
                      <a:pPr marL="457200" algn="ctr">
                        <a:lnSpc>
                          <a:spcPct val="107000"/>
                        </a:lnSpc>
                        <a:spcAft>
                          <a:spcPts val="1125"/>
                        </a:spcAft>
                      </a:pPr>
                      <a:r>
                        <a:rPr lang="en-US" sz="2000">
                          <a:effectLst/>
                        </a:rPr>
                        <a:t>Status</a:t>
                      </a:r>
                      <a:endParaRPr lang="en-IN" sz="1400">
                        <a:effectLst/>
                        <a:latin typeface="Nimbus Roman No9 L"/>
                        <a:ea typeface="Bitstream Vera Sans"/>
                        <a:cs typeface="Times New Roman" panose="02020603050405020304" pitchFamily="18" charset="0"/>
                      </a:endParaRPr>
                    </a:p>
                  </a:txBody>
                  <a:tcPr marL="57139" marR="57139" marT="0" marB="0"/>
                </a:tc>
                <a:tc>
                  <a:txBody>
                    <a:bodyPr/>
                    <a:lstStyle/>
                    <a:p>
                      <a:pPr marL="457200" algn="ctr">
                        <a:lnSpc>
                          <a:spcPct val="107000"/>
                        </a:lnSpc>
                        <a:spcAft>
                          <a:spcPts val="1125"/>
                        </a:spcAft>
                      </a:pPr>
                      <a:r>
                        <a:rPr lang="en-US" sz="2000">
                          <a:effectLst/>
                        </a:rPr>
                        <a:t>Bool</a:t>
                      </a:r>
                      <a:endParaRPr lang="en-IN" sz="1400">
                        <a:effectLst/>
                        <a:latin typeface="Nimbus Roman No9 L"/>
                        <a:ea typeface="Bitstream Vera Sans"/>
                        <a:cs typeface="Times New Roman" panose="02020603050405020304" pitchFamily="18" charset="0"/>
                      </a:endParaRPr>
                    </a:p>
                  </a:txBody>
                  <a:tcPr marL="57139" marR="57139" marT="0" marB="0"/>
                </a:tc>
                <a:tc>
                  <a:txBody>
                    <a:bodyPr/>
                    <a:lstStyle/>
                    <a:p>
                      <a:pPr marL="457200" algn="ctr">
                        <a:lnSpc>
                          <a:spcPct val="107000"/>
                        </a:lnSpc>
                        <a:spcAft>
                          <a:spcPts val="1125"/>
                        </a:spcAft>
                      </a:pPr>
                      <a:r>
                        <a:rPr lang="en-US" sz="2000">
                          <a:effectLst/>
                        </a:rPr>
                        <a:t> </a:t>
                      </a:r>
                      <a:endParaRPr lang="en-IN" sz="1400">
                        <a:effectLst/>
                        <a:latin typeface="Nimbus Roman No9 L"/>
                        <a:ea typeface="Bitstream Vera Sans"/>
                        <a:cs typeface="Times New Roman" panose="02020603050405020304" pitchFamily="18" charset="0"/>
                      </a:endParaRPr>
                    </a:p>
                  </a:txBody>
                  <a:tcPr marL="57139" marR="57139" marT="0" marB="0"/>
                </a:tc>
                <a:tc>
                  <a:txBody>
                    <a:bodyPr/>
                    <a:lstStyle/>
                    <a:p>
                      <a:pPr marL="457200" algn="ctr">
                        <a:lnSpc>
                          <a:spcPct val="107000"/>
                        </a:lnSpc>
                        <a:spcAft>
                          <a:spcPts val="1125"/>
                        </a:spcAft>
                      </a:pPr>
                      <a:r>
                        <a:rPr lang="en-US" sz="2000" dirty="0">
                          <a:effectLst/>
                        </a:rPr>
                        <a:t> </a:t>
                      </a:r>
                      <a:endParaRPr lang="en-IN" sz="1400" dirty="0">
                        <a:effectLst/>
                        <a:latin typeface="Nimbus Roman No9 L"/>
                        <a:ea typeface="Bitstream Vera Sans"/>
                        <a:cs typeface="Times New Roman" panose="02020603050405020304" pitchFamily="18" charset="0"/>
                      </a:endParaRPr>
                    </a:p>
                  </a:txBody>
                  <a:tcPr marL="57139" marR="57139" marT="0" marB="0"/>
                </a:tc>
                <a:extLst>
                  <a:ext uri="{0D108BD9-81ED-4DB2-BD59-A6C34878D82A}">
                    <a16:rowId xmlns:a16="http://schemas.microsoft.com/office/drawing/2014/main" val="266462755"/>
                  </a:ext>
                </a:extLst>
              </a:tr>
            </a:tbl>
          </a:graphicData>
        </a:graphic>
      </p:graphicFrame>
      <p:sp>
        <p:nvSpPr>
          <p:cNvPr id="3" name="TextBox 2">
            <a:extLst>
              <a:ext uri="{FF2B5EF4-FFF2-40B4-BE49-F238E27FC236}">
                <a16:creationId xmlns:a16="http://schemas.microsoft.com/office/drawing/2014/main" id="{880443D4-FF89-7E36-8397-994D24A08CBE}"/>
              </a:ext>
            </a:extLst>
          </p:cNvPr>
          <p:cNvSpPr txBox="1"/>
          <p:nvPr/>
        </p:nvSpPr>
        <p:spPr>
          <a:xfrm>
            <a:off x="4776282" y="1293059"/>
            <a:ext cx="3258766" cy="461665"/>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en-IN" sz="2400" b="1" dirty="0" err="1">
                <a:ln/>
                <a:solidFill>
                  <a:schemeClr val="accent3"/>
                </a:solidFill>
              </a:rPr>
              <a:t>school_studentextra</a:t>
            </a:r>
            <a:endParaRPr lang="en-IN" sz="2400" b="1" dirty="0">
              <a:ln/>
              <a:solidFill>
                <a:schemeClr val="accent3"/>
              </a:solidFill>
            </a:endParaRPr>
          </a:p>
        </p:txBody>
      </p:sp>
      <p:sp>
        <p:nvSpPr>
          <p:cNvPr id="4" name="TextBox 3">
            <a:extLst>
              <a:ext uri="{FF2B5EF4-FFF2-40B4-BE49-F238E27FC236}">
                <a16:creationId xmlns:a16="http://schemas.microsoft.com/office/drawing/2014/main" id="{B2232C17-C1F9-3C20-48EE-D1C49BAD6BA7}"/>
              </a:ext>
            </a:extLst>
          </p:cNvPr>
          <p:cNvSpPr txBox="1"/>
          <p:nvPr/>
        </p:nvSpPr>
        <p:spPr>
          <a:xfrm>
            <a:off x="8403066" y="6488668"/>
            <a:ext cx="3324224" cy="369332"/>
          </a:xfrm>
          <a:prstGeom prst="rect">
            <a:avLst/>
          </a:prstGeom>
          <a:noFill/>
        </p:spPr>
        <p:txBody>
          <a:bodyPr wrap="square" rtlCol="0">
            <a:spAutoFit/>
          </a:bodyPr>
          <a:lstStyle/>
          <a:p>
            <a:r>
              <a:rPr lang="en-US" dirty="0">
                <a:latin typeface="Constantia" panose="02030602050306030303" pitchFamily="18" charset="0"/>
              </a:rPr>
              <a:t>Warish Kumar (205220684014)</a:t>
            </a:r>
          </a:p>
        </p:txBody>
      </p:sp>
    </p:spTree>
    <p:extLst>
      <p:ext uri="{BB962C8B-B14F-4D97-AF65-F5344CB8AC3E}">
        <p14:creationId xmlns:p14="http://schemas.microsoft.com/office/powerpoint/2010/main" val="23140389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7FD74DF-0115-EE70-7C75-742EBFDB867D}"/>
              </a:ext>
            </a:extLst>
          </p:cNvPr>
          <p:cNvSpPr txBox="1"/>
          <p:nvPr/>
        </p:nvSpPr>
        <p:spPr>
          <a:xfrm>
            <a:off x="2197936" y="1888304"/>
            <a:ext cx="7876969" cy="350147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0" algn="ctr">
              <a:lnSpc>
                <a:spcPct val="107000"/>
              </a:lnSpc>
              <a:spcAft>
                <a:spcPts val="1125"/>
              </a:spcAft>
            </a:pP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References</a:t>
            </a:r>
            <a:endParaRPr lang="en-IN" sz="2000" b="1" dirty="0">
              <a:effectLst/>
              <a:latin typeface="Nimbus Roman No9 L"/>
              <a:ea typeface="Bitstream Vera Sans"/>
              <a:cs typeface="Times New Roman" panose="02020603050405020304" pitchFamily="18" charset="0"/>
            </a:endParaRPr>
          </a:p>
          <a:p>
            <a:pPr marL="457200">
              <a:lnSpc>
                <a:spcPct val="107000"/>
              </a:lnSpc>
              <a:spcAft>
                <a:spcPts val="1125"/>
              </a:spcAft>
            </a:pP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Online Reference:</a:t>
            </a:r>
            <a:endParaRPr lang="en-IN" sz="1600" dirty="0">
              <a:effectLst/>
              <a:latin typeface="Nimbus Roman No9 L"/>
              <a:ea typeface="Bitstream Vera Sans"/>
              <a:cs typeface="Times New Roman" panose="02020603050405020304" pitchFamily="18" charset="0"/>
            </a:endParaRPr>
          </a:p>
          <a:p>
            <a:pPr marL="342900" lvl="0" indent="-342900">
              <a:lnSpc>
                <a:spcPct val="107000"/>
              </a:lnSpc>
              <a:spcAft>
                <a:spcPts val="1125"/>
              </a:spcAft>
              <a:buFont typeface="Times New Roman" panose="02020603050405020304" pitchFamily="18" charset="0"/>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https://www.w3schools.com/django/index.php</a:t>
            </a:r>
            <a:endParaRPr lang="en-IN" sz="1600" dirty="0">
              <a:effectLst/>
              <a:latin typeface="Nimbus Roman No9 L"/>
              <a:ea typeface="Bitstream Vera Sans"/>
              <a:cs typeface="Times New Roman" panose="02020603050405020304" pitchFamily="18" charset="0"/>
            </a:endParaRPr>
          </a:p>
          <a:p>
            <a:pPr marL="342900" lvl="0" indent="-342900">
              <a:lnSpc>
                <a:spcPct val="107000"/>
              </a:lnSpc>
              <a:spcAft>
                <a:spcPts val="1125"/>
              </a:spcAft>
              <a:buFont typeface="Times New Roman" panose="02020603050405020304" pitchFamily="18" charset="0"/>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https://www.geeksforgeeks.org/django-tutorial/?ref=lbp</a:t>
            </a:r>
            <a:endParaRPr lang="en-IN" sz="1600" dirty="0">
              <a:effectLst/>
              <a:latin typeface="Nimbus Roman No9 L"/>
              <a:ea typeface="Bitstream Vera Sans"/>
              <a:cs typeface="Times New Roman" panose="02020603050405020304" pitchFamily="18" charset="0"/>
            </a:endParaRPr>
          </a:p>
          <a:p>
            <a:pPr marL="342900" lvl="0" indent="-342900">
              <a:lnSpc>
                <a:spcPct val="107000"/>
              </a:lnSpc>
              <a:spcAft>
                <a:spcPts val="1125"/>
              </a:spcAft>
              <a:buFont typeface="Times New Roman" panose="02020603050405020304" pitchFamily="18" charset="0"/>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https://www.learnvern.com/python-tutorial-django</a:t>
            </a:r>
            <a:endParaRPr lang="en-IN" sz="1600" dirty="0">
              <a:effectLst/>
              <a:latin typeface="Nimbus Roman No9 L"/>
              <a:ea typeface="Bitstream Vera Sans"/>
              <a:cs typeface="Times New Roman" panose="02020603050405020304" pitchFamily="18" charset="0"/>
            </a:endParaRPr>
          </a:p>
          <a:p>
            <a:pPr marL="457200">
              <a:lnSpc>
                <a:spcPct val="107000"/>
              </a:lnSpc>
              <a:spcAft>
                <a:spcPts val="1125"/>
              </a:spcAft>
            </a:pP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Offline Reference:</a:t>
            </a:r>
            <a:endParaRPr lang="en-IN" sz="1600" dirty="0">
              <a:effectLst/>
              <a:latin typeface="Nimbus Roman No9 L"/>
              <a:ea typeface="Bitstream Vera Sans"/>
              <a:cs typeface="Times New Roman" panose="02020603050405020304" pitchFamily="18" charset="0"/>
            </a:endParaRPr>
          </a:p>
          <a:p>
            <a:pPr marL="342900" lvl="0" indent="-342900">
              <a:buFont typeface="Times New Roman" panose="02020603050405020304" pitchFamily="18" charset="0"/>
              <a:buChar char="-"/>
            </a:pPr>
            <a:r>
              <a:rPr lang="en-US" sz="1800" dirty="0">
                <a:effectLst/>
                <a:latin typeface="Times New Roman" panose="02020603050405020304" pitchFamily="18" charset="0"/>
                <a:ea typeface="Bitstream Vera Sans"/>
                <a:cs typeface="Times New Roman" panose="02020603050405020304" pitchFamily="18" charset="0"/>
              </a:rPr>
              <a:t>KCS (</a:t>
            </a:r>
            <a:r>
              <a:rPr lang="en-US" sz="1800" dirty="0" err="1">
                <a:effectLst/>
                <a:latin typeface="Times New Roman" panose="02020603050405020304" pitchFamily="18" charset="0"/>
                <a:ea typeface="Bitstream Vera Sans"/>
                <a:cs typeface="Times New Roman" panose="02020603050405020304" pitchFamily="18" charset="0"/>
              </a:rPr>
              <a:t>Krish</a:t>
            </a:r>
            <a:r>
              <a:rPr lang="en-US" sz="1800" dirty="0">
                <a:effectLst/>
                <a:latin typeface="Times New Roman" panose="02020603050405020304" pitchFamily="18" charset="0"/>
                <a:ea typeface="Bitstream Vera Sans"/>
                <a:cs typeface="Times New Roman" panose="02020603050405020304" pitchFamily="18" charset="0"/>
              </a:rPr>
              <a:t> </a:t>
            </a:r>
            <a:r>
              <a:rPr lang="en-US" sz="1800" dirty="0" err="1">
                <a:effectLst/>
                <a:latin typeface="Times New Roman" panose="02020603050405020304" pitchFamily="18" charset="0"/>
                <a:ea typeface="Bitstream Vera Sans"/>
                <a:cs typeface="Times New Roman" panose="02020603050405020304" pitchFamily="18" charset="0"/>
              </a:rPr>
              <a:t>Compusoft</a:t>
            </a:r>
            <a:r>
              <a:rPr lang="en-US" sz="1800" dirty="0">
                <a:effectLst/>
                <a:latin typeface="Times New Roman" panose="02020603050405020304" pitchFamily="18" charset="0"/>
                <a:ea typeface="Bitstream Vera Sans"/>
                <a:cs typeface="Times New Roman" panose="02020603050405020304" pitchFamily="18" charset="0"/>
              </a:rPr>
              <a:t> Services) </a:t>
            </a:r>
            <a:endParaRPr lang="en-IN" sz="1600" dirty="0">
              <a:effectLst/>
              <a:latin typeface="Nimbus Roman No9 L"/>
              <a:ea typeface="Bitstream Vera Sans"/>
              <a:cs typeface="Times New Roman" panose="02020603050405020304" pitchFamily="18" charset="0"/>
            </a:endParaRPr>
          </a:p>
          <a:p>
            <a:pPr marL="342900" lvl="0" indent="-342900">
              <a:buFont typeface="Times New Roman" panose="02020603050405020304" pitchFamily="18" charset="0"/>
              <a:buChar char="-"/>
            </a:pPr>
            <a:r>
              <a:rPr lang="en-US" sz="1800" dirty="0">
                <a:effectLst/>
                <a:latin typeface="Times New Roman" panose="02020603050405020304" pitchFamily="18" charset="0"/>
                <a:ea typeface="Bitstream Vera Sans"/>
                <a:cs typeface="Times New Roman" panose="02020603050405020304" pitchFamily="18" charset="0"/>
              </a:rPr>
              <a:t>Guided by: Abhishek </a:t>
            </a:r>
            <a:r>
              <a:rPr lang="en-US" sz="1800" dirty="0" err="1">
                <a:effectLst/>
                <a:latin typeface="Times New Roman" panose="02020603050405020304" pitchFamily="18" charset="0"/>
                <a:ea typeface="Bitstream Vera Sans"/>
                <a:cs typeface="Times New Roman" panose="02020603050405020304" pitchFamily="18" charset="0"/>
              </a:rPr>
              <a:t>Pujara</a:t>
            </a:r>
            <a:r>
              <a:rPr lang="en-US" sz="1800" dirty="0">
                <a:effectLst/>
                <a:latin typeface="Times New Roman" panose="02020603050405020304" pitchFamily="18" charset="0"/>
                <a:ea typeface="Bitstream Vera Sans"/>
                <a:cs typeface="Times New Roman" panose="02020603050405020304" pitchFamily="18" charset="0"/>
              </a:rPr>
              <a:t>.</a:t>
            </a:r>
            <a:endParaRPr lang="en-IN" sz="1600" dirty="0">
              <a:effectLst/>
              <a:latin typeface="Nimbus Roman No9 L"/>
              <a:ea typeface="Bitstream Vera Sans"/>
              <a:cs typeface="Times New Roman" panose="02020603050405020304" pitchFamily="18" charset="0"/>
            </a:endParaRPr>
          </a:p>
        </p:txBody>
      </p:sp>
      <p:sp>
        <p:nvSpPr>
          <p:cNvPr id="6" name="TextBox 5">
            <a:extLst>
              <a:ext uri="{FF2B5EF4-FFF2-40B4-BE49-F238E27FC236}">
                <a16:creationId xmlns:a16="http://schemas.microsoft.com/office/drawing/2014/main" id="{57A73243-2648-EABD-1670-5C733334DA48}"/>
              </a:ext>
            </a:extLst>
          </p:cNvPr>
          <p:cNvSpPr txBox="1"/>
          <p:nvPr/>
        </p:nvSpPr>
        <p:spPr>
          <a:xfrm>
            <a:off x="8412793" y="6488668"/>
            <a:ext cx="3324224" cy="369332"/>
          </a:xfrm>
          <a:prstGeom prst="rect">
            <a:avLst/>
          </a:prstGeom>
          <a:noFill/>
        </p:spPr>
        <p:txBody>
          <a:bodyPr wrap="square" rtlCol="0">
            <a:spAutoFit/>
          </a:bodyPr>
          <a:lstStyle/>
          <a:p>
            <a:r>
              <a:rPr lang="en-US" dirty="0">
                <a:latin typeface="Constantia" panose="02030602050306030303" pitchFamily="18" charset="0"/>
              </a:rPr>
              <a:t>Warish Kumar (205220684014)</a:t>
            </a:r>
          </a:p>
        </p:txBody>
      </p:sp>
      <p:sp>
        <p:nvSpPr>
          <p:cNvPr id="7" name="Rectangle 6">
            <a:extLst>
              <a:ext uri="{FF2B5EF4-FFF2-40B4-BE49-F238E27FC236}">
                <a16:creationId xmlns:a16="http://schemas.microsoft.com/office/drawing/2014/main" id="{225BD370-ED9F-DB20-C7CF-2E06FB7DDE4C}"/>
              </a:ext>
            </a:extLst>
          </p:cNvPr>
          <p:cNvSpPr/>
          <p:nvPr/>
        </p:nvSpPr>
        <p:spPr>
          <a:xfrm>
            <a:off x="2842032" y="404690"/>
            <a:ext cx="6507935" cy="769441"/>
          </a:xfrm>
          <a:prstGeom prst="rect">
            <a:avLst/>
          </a:prstGeom>
          <a:noFill/>
        </p:spPr>
        <p:txBody>
          <a:bodyPr wrap="none" lIns="91440" tIns="45720" rIns="91440" bIns="45720">
            <a:spAutoFit/>
          </a:bodyPr>
          <a:lstStyle/>
          <a:p>
            <a:pPr algn="ctr"/>
            <a:r>
              <a:rPr lang="en-US" sz="4400" b="1" cap="none" spc="0" dirty="0">
                <a:ln w="12700">
                  <a:solidFill>
                    <a:schemeClr val="accent5"/>
                  </a:solidFill>
                  <a:prstDash val="solid"/>
                </a:ln>
                <a:solidFill>
                  <a:schemeClr val="tx1">
                    <a:lumMod val="95000"/>
                    <a:lumOff val="5000"/>
                  </a:schemeClr>
                </a:solidFill>
                <a:effectLst>
                  <a:glow rad="63500">
                    <a:schemeClr val="accent2">
                      <a:satMod val="175000"/>
                      <a:alpha val="40000"/>
                    </a:schemeClr>
                  </a:glow>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S.V.N. Chaita</a:t>
            </a:r>
            <a:r>
              <a:rPr lang="en-US" sz="4400" b="1" dirty="0">
                <a:ln w="12700">
                  <a:solidFill>
                    <a:schemeClr val="accent5"/>
                  </a:solidFill>
                  <a:prstDash val="solid"/>
                </a:ln>
                <a:solidFill>
                  <a:schemeClr val="tx1">
                    <a:lumMod val="95000"/>
                    <a:lumOff val="5000"/>
                  </a:schemeClr>
                </a:solidFill>
                <a:effectLst>
                  <a:glow rad="63500">
                    <a:schemeClr val="accent2">
                      <a:satMod val="175000"/>
                      <a:alpha val="40000"/>
                    </a:schemeClr>
                  </a:glow>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 Samastipur</a:t>
            </a:r>
            <a:endParaRPr lang="en-US" sz="4400" b="1" cap="none" spc="0" dirty="0">
              <a:ln w="12700">
                <a:solidFill>
                  <a:schemeClr val="accent5"/>
                </a:solidFill>
                <a:prstDash val="solid"/>
              </a:ln>
              <a:solidFill>
                <a:schemeClr val="tx1">
                  <a:lumMod val="95000"/>
                  <a:lumOff val="5000"/>
                </a:schemeClr>
              </a:solidFill>
              <a:effectLst>
                <a:glow rad="63500">
                  <a:schemeClr val="accent2">
                    <a:satMod val="175000"/>
                    <a:alpha val="40000"/>
                  </a:schemeClr>
                </a:glow>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167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C6A5C99-41EF-497A-9924-DB492F02B3AA}"/>
              </a:ext>
            </a:extLst>
          </p:cNvPr>
          <p:cNvSpPr/>
          <p:nvPr/>
        </p:nvSpPr>
        <p:spPr>
          <a:xfrm>
            <a:off x="3710623" y="548581"/>
            <a:ext cx="4361002" cy="1015663"/>
          </a:xfrm>
          <a:prstGeom prst="rect">
            <a:avLst/>
          </a:prstGeom>
          <a:noFill/>
        </p:spPr>
        <p:txBody>
          <a:bodyPr wrap="none" lIns="91440" tIns="45720" rIns="91440" bIns="45720">
            <a:spAutoFit/>
          </a:bodyPr>
          <a:lstStyle/>
          <a:p>
            <a:pPr algn="ctr"/>
            <a:r>
              <a:rPr lang="en-US" sz="6000" b="1" cap="none" spc="0" dirty="0">
                <a:ln w="12700">
                  <a:solidFill>
                    <a:schemeClr val="accent5"/>
                  </a:solidFill>
                  <a:prstDash val="solid"/>
                </a:ln>
                <a:solidFill>
                  <a:schemeClr val="tx1">
                    <a:lumMod val="95000"/>
                    <a:lumOff val="5000"/>
                  </a:schemeClr>
                </a:solidFill>
                <a:effectLst>
                  <a:glow rad="63500">
                    <a:schemeClr val="accent2">
                      <a:satMod val="175000"/>
                      <a:alpha val="40000"/>
                    </a:schemeClr>
                  </a:glow>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Introduction</a:t>
            </a:r>
          </a:p>
        </p:txBody>
      </p:sp>
      <p:sp>
        <p:nvSpPr>
          <p:cNvPr id="4" name="TextBox 3">
            <a:extLst>
              <a:ext uri="{FF2B5EF4-FFF2-40B4-BE49-F238E27FC236}">
                <a16:creationId xmlns:a16="http://schemas.microsoft.com/office/drawing/2014/main" id="{DB5AC171-BB99-4870-9DB1-C214EE8AC509}"/>
              </a:ext>
            </a:extLst>
          </p:cNvPr>
          <p:cNvSpPr txBox="1"/>
          <p:nvPr/>
        </p:nvSpPr>
        <p:spPr>
          <a:xfrm>
            <a:off x="1257097" y="2087897"/>
            <a:ext cx="9268054" cy="3539430"/>
          </a:xfrm>
          <a:prstGeom prst="rect">
            <a:avLst/>
          </a:prstGeom>
          <a:noFill/>
        </p:spPr>
        <p:txBody>
          <a:bodyPr wrap="square" rtlCol="0">
            <a:spAutoFit/>
          </a:bodyPr>
          <a:lstStyle/>
          <a:p>
            <a:pPr marL="342900" indent="-342900">
              <a:buFontTx/>
              <a:buChar char="-"/>
            </a:pPr>
            <a:r>
              <a:rPr lang="en-US" sz="2800" dirty="0">
                <a:latin typeface="Times New Roman" panose="02020603050405020304" pitchFamily="18" charset="0"/>
                <a:cs typeface="Times New Roman" panose="02020603050405020304" pitchFamily="18" charset="0"/>
              </a:rPr>
              <a:t>Our School Management System is a large database system which can be used for managing school’s daily work.</a:t>
            </a:r>
          </a:p>
          <a:p>
            <a:pPr marL="342900" indent="-342900">
              <a:buFontTx/>
              <a:buChar char="-"/>
            </a:pPr>
            <a:r>
              <a:rPr lang="en-US" sz="2800" dirty="0">
                <a:latin typeface="Times New Roman" panose="02020603050405020304" pitchFamily="18" charset="0"/>
                <a:cs typeface="Times New Roman" panose="02020603050405020304" pitchFamily="18" charset="0"/>
              </a:rPr>
              <a:t>It is a multi-user system and can be used by hundreds of users at same time according to the Server strength. </a:t>
            </a:r>
          </a:p>
          <a:p>
            <a:pPr marL="342900" indent="-342900">
              <a:buFontTx/>
              <a:buChar char="-"/>
            </a:pPr>
            <a:r>
              <a:rPr lang="en-US" sz="2800" dirty="0">
                <a:latin typeface="Times New Roman" panose="02020603050405020304" pitchFamily="18" charset="0"/>
                <a:cs typeface="Times New Roman" panose="02020603050405020304" pitchFamily="18" charset="0"/>
              </a:rPr>
              <a:t>Generally, we can say it is a platform available for running on a Local Area Network (LAN).</a:t>
            </a:r>
          </a:p>
          <a:p>
            <a:pPr marL="342900" indent="-342900">
              <a:buFontTx/>
              <a:buChar char="-"/>
            </a:pPr>
            <a:r>
              <a:rPr lang="en-US" sz="2800" dirty="0">
                <a:latin typeface="Times New Roman" panose="02020603050405020304" pitchFamily="18" charset="0"/>
                <a:cs typeface="Times New Roman" panose="02020603050405020304" pitchFamily="18" charset="0"/>
              </a:rPr>
              <a:t>This School Management System is a business Optimization of school or Educational Institute and its processes </a:t>
            </a:r>
          </a:p>
        </p:txBody>
      </p:sp>
      <p:sp>
        <p:nvSpPr>
          <p:cNvPr id="5" name="TextBox 4">
            <a:extLst>
              <a:ext uri="{FF2B5EF4-FFF2-40B4-BE49-F238E27FC236}">
                <a16:creationId xmlns:a16="http://schemas.microsoft.com/office/drawing/2014/main" id="{DADC01F7-FCEC-4B30-3C59-F1FB9DBD9978}"/>
              </a:ext>
            </a:extLst>
          </p:cNvPr>
          <p:cNvSpPr txBox="1"/>
          <p:nvPr/>
        </p:nvSpPr>
        <p:spPr>
          <a:xfrm>
            <a:off x="8403066" y="6488668"/>
            <a:ext cx="3324224" cy="369332"/>
          </a:xfrm>
          <a:prstGeom prst="rect">
            <a:avLst/>
          </a:prstGeom>
          <a:noFill/>
        </p:spPr>
        <p:txBody>
          <a:bodyPr wrap="square" rtlCol="0">
            <a:spAutoFit/>
          </a:bodyPr>
          <a:lstStyle/>
          <a:p>
            <a:r>
              <a:rPr lang="en-US" dirty="0">
                <a:latin typeface="Constantia" panose="02030602050306030303" pitchFamily="18" charset="0"/>
              </a:rPr>
              <a:t>Warish Kumar (205220684014)</a:t>
            </a:r>
          </a:p>
        </p:txBody>
      </p:sp>
    </p:spTree>
    <p:extLst>
      <p:ext uri="{BB962C8B-B14F-4D97-AF65-F5344CB8AC3E}">
        <p14:creationId xmlns:p14="http://schemas.microsoft.com/office/powerpoint/2010/main" val="184060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500"/>
                                        <p:tgtEl>
                                          <p:spTgt spid="4">
                                            <p:txEl>
                                              <p:pRg st="0" end="0"/>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wipe(left)">
                                      <p:cBhvr>
                                        <p:cTn id="15" dur="500"/>
                                        <p:tgtEl>
                                          <p:spTgt spid="4">
                                            <p:txEl>
                                              <p:pRg st="1" end="1"/>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wipe(left)">
                                      <p:cBhvr>
                                        <p:cTn id="18" dur="500"/>
                                        <p:tgtEl>
                                          <p:spTgt spid="4">
                                            <p:txEl>
                                              <p:pRg st="2" end="2"/>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wipe(left)">
                                      <p:cBhvr>
                                        <p:cTn id="21"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24DFAC3-0812-4531-AD94-EBDC70972F55}"/>
              </a:ext>
            </a:extLst>
          </p:cNvPr>
          <p:cNvSpPr/>
          <p:nvPr/>
        </p:nvSpPr>
        <p:spPr>
          <a:xfrm>
            <a:off x="1339736" y="2967335"/>
            <a:ext cx="9512540" cy="1862048"/>
          </a:xfrm>
          <a:prstGeom prst="rect">
            <a:avLst/>
          </a:prstGeom>
          <a:noFill/>
        </p:spPr>
        <p:txBody>
          <a:bodyPr wrap="none" lIns="91440" tIns="45720" rIns="91440" bIns="45720">
            <a:spAutoFit/>
          </a:bodyPr>
          <a:lstStyle/>
          <a:p>
            <a:pPr algn="ctr"/>
            <a:r>
              <a:rPr lang="en-US" sz="115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radley Hand ITC" panose="03070402050302030203" pitchFamily="66" charset="0"/>
              </a:rPr>
              <a:t>Thank You……</a:t>
            </a:r>
          </a:p>
        </p:txBody>
      </p:sp>
      <p:sp>
        <p:nvSpPr>
          <p:cNvPr id="3" name="TextBox 2">
            <a:extLst>
              <a:ext uri="{FF2B5EF4-FFF2-40B4-BE49-F238E27FC236}">
                <a16:creationId xmlns:a16="http://schemas.microsoft.com/office/drawing/2014/main" id="{73BD8FDF-C00B-AC73-9F0C-9B61E676A866}"/>
              </a:ext>
            </a:extLst>
          </p:cNvPr>
          <p:cNvSpPr txBox="1"/>
          <p:nvPr/>
        </p:nvSpPr>
        <p:spPr>
          <a:xfrm>
            <a:off x="8403066" y="6488668"/>
            <a:ext cx="3324224" cy="369332"/>
          </a:xfrm>
          <a:prstGeom prst="rect">
            <a:avLst/>
          </a:prstGeom>
          <a:noFill/>
        </p:spPr>
        <p:txBody>
          <a:bodyPr wrap="square" rtlCol="0">
            <a:spAutoFit/>
          </a:bodyPr>
          <a:lstStyle/>
          <a:p>
            <a:r>
              <a:rPr lang="en-US" dirty="0">
                <a:latin typeface="Constantia" panose="02030602050306030303" pitchFamily="18" charset="0"/>
              </a:rPr>
              <a:t>Warish Kumar (205220684014)</a:t>
            </a:r>
          </a:p>
        </p:txBody>
      </p:sp>
    </p:spTree>
    <p:extLst>
      <p:ext uri="{BB962C8B-B14F-4D97-AF65-F5344CB8AC3E}">
        <p14:creationId xmlns:p14="http://schemas.microsoft.com/office/powerpoint/2010/main" val="2191499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5D1D809-8BB7-48CE-BD69-E5CE36E957D1}"/>
              </a:ext>
            </a:extLst>
          </p:cNvPr>
          <p:cNvSpPr/>
          <p:nvPr/>
        </p:nvSpPr>
        <p:spPr>
          <a:xfrm>
            <a:off x="2763507" y="548581"/>
            <a:ext cx="6255239" cy="1015663"/>
          </a:xfrm>
          <a:prstGeom prst="rect">
            <a:avLst/>
          </a:prstGeom>
          <a:noFill/>
        </p:spPr>
        <p:txBody>
          <a:bodyPr wrap="none" lIns="91440" tIns="45720" rIns="91440" bIns="45720">
            <a:spAutoFit/>
          </a:bodyPr>
          <a:lstStyle/>
          <a:p>
            <a:pPr algn="ctr"/>
            <a:r>
              <a:rPr lang="en-US" sz="6000" b="1" cap="none" spc="0" dirty="0">
                <a:ln w="12700">
                  <a:solidFill>
                    <a:schemeClr val="accent5"/>
                  </a:solidFill>
                  <a:prstDash val="solid"/>
                </a:ln>
                <a:solidFill>
                  <a:schemeClr val="tx1">
                    <a:lumMod val="95000"/>
                    <a:lumOff val="5000"/>
                  </a:schemeClr>
                </a:solidFill>
                <a:effectLst>
                  <a:glow rad="63500">
                    <a:schemeClr val="accent2">
                      <a:satMod val="175000"/>
                      <a:alpha val="40000"/>
                    </a:schemeClr>
                  </a:glow>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Purpose of System</a:t>
            </a:r>
          </a:p>
        </p:txBody>
      </p:sp>
      <p:sp>
        <p:nvSpPr>
          <p:cNvPr id="5" name="TextBox 4">
            <a:extLst>
              <a:ext uri="{FF2B5EF4-FFF2-40B4-BE49-F238E27FC236}">
                <a16:creationId xmlns:a16="http://schemas.microsoft.com/office/drawing/2014/main" id="{9B56E827-7FDB-4F02-A577-50A4D15FF20A}"/>
              </a:ext>
            </a:extLst>
          </p:cNvPr>
          <p:cNvSpPr txBox="1"/>
          <p:nvPr/>
        </p:nvSpPr>
        <p:spPr>
          <a:xfrm>
            <a:off x="1257097" y="2087897"/>
            <a:ext cx="9268054" cy="3539430"/>
          </a:xfrm>
          <a:prstGeom prst="rect">
            <a:avLst/>
          </a:prstGeom>
          <a:noFill/>
        </p:spPr>
        <p:txBody>
          <a:bodyPr wrap="square" rtlCol="0">
            <a:spAutoFit/>
          </a:bodyPr>
          <a:lstStyle/>
          <a:p>
            <a:pPr marL="457200" indent="-457200">
              <a:buFontTx/>
              <a:buChar char="-"/>
            </a:pPr>
            <a:r>
              <a:rPr lang="en-US" sz="2800" dirty="0">
                <a:latin typeface="Times New Roman" panose="02020603050405020304" pitchFamily="18" charset="0"/>
                <a:cs typeface="Times New Roman" panose="02020603050405020304" pitchFamily="18" charset="0"/>
              </a:rPr>
              <a:t>School Management System become in all school, college or other educational institute to manage their whole system.</a:t>
            </a:r>
          </a:p>
          <a:p>
            <a:pPr marL="457200" indent="-457200">
              <a:buFontTx/>
              <a:buChar char="-"/>
            </a:pPr>
            <a:r>
              <a:rPr lang="en-US" sz="2800" dirty="0">
                <a:latin typeface="Times New Roman" panose="02020603050405020304" pitchFamily="18" charset="0"/>
                <a:cs typeface="Times New Roman" panose="02020603050405020304" pitchFamily="18" charset="0"/>
              </a:rPr>
              <a:t>It can used to manage all administrative and all students' management problem within Local Area Network.</a:t>
            </a:r>
          </a:p>
          <a:p>
            <a:pPr marL="457200" indent="-457200">
              <a:buFontTx/>
              <a:buChar char="-"/>
            </a:pPr>
            <a:r>
              <a:rPr lang="en-US" sz="2800" dirty="0">
                <a:latin typeface="Times New Roman" panose="02020603050405020304" pitchFamily="18" charset="0"/>
                <a:cs typeface="Times New Roman" panose="02020603050405020304" pitchFamily="18" charset="0"/>
              </a:rPr>
              <a:t>Admin can handle whole administration system of school; teachers can manage all their required management and students can students can also get access their details within that Local Area Network. </a:t>
            </a:r>
          </a:p>
        </p:txBody>
      </p:sp>
      <p:sp>
        <p:nvSpPr>
          <p:cNvPr id="6" name="TextBox 5">
            <a:extLst>
              <a:ext uri="{FF2B5EF4-FFF2-40B4-BE49-F238E27FC236}">
                <a16:creationId xmlns:a16="http://schemas.microsoft.com/office/drawing/2014/main" id="{8CB00662-41E4-2D34-0BDB-8F26B81A3F5C}"/>
              </a:ext>
            </a:extLst>
          </p:cNvPr>
          <p:cNvSpPr txBox="1"/>
          <p:nvPr/>
        </p:nvSpPr>
        <p:spPr>
          <a:xfrm>
            <a:off x="8403066" y="6488668"/>
            <a:ext cx="3324224" cy="369332"/>
          </a:xfrm>
          <a:prstGeom prst="rect">
            <a:avLst/>
          </a:prstGeom>
          <a:noFill/>
        </p:spPr>
        <p:txBody>
          <a:bodyPr wrap="square" rtlCol="0">
            <a:spAutoFit/>
          </a:bodyPr>
          <a:lstStyle/>
          <a:p>
            <a:r>
              <a:rPr lang="en-US" dirty="0">
                <a:latin typeface="Constantia" panose="02030602050306030303" pitchFamily="18" charset="0"/>
              </a:rPr>
              <a:t>Warish Kumar (205220684014)</a:t>
            </a:r>
          </a:p>
        </p:txBody>
      </p:sp>
    </p:spTree>
    <p:extLst>
      <p:ext uri="{BB962C8B-B14F-4D97-AF65-F5344CB8AC3E}">
        <p14:creationId xmlns:p14="http://schemas.microsoft.com/office/powerpoint/2010/main" val="1052990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wipe(left)">
                                      <p:cBhvr>
                                        <p:cTn id="15" dur="500"/>
                                        <p:tgtEl>
                                          <p:spTgt spid="5">
                                            <p:txEl>
                                              <p:pRg st="1" end="1"/>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animEffect transition="in" filter="wipe(left)">
                                      <p:cBhvr>
                                        <p:cTn id="18"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C72E0E-A568-4D2C-BD61-1116793A61A4}"/>
              </a:ext>
            </a:extLst>
          </p:cNvPr>
          <p:cNvSpPr/>
          <p:nvPr/>
        </p:nvSpPr>
        <p:spPr>
          <a:xfrm>
            <a:off x="1533205" y="548581"/>
            <a:ext cx="8715848" cy="1015663"/>
          </a:xfrm>
          <a:prstGeom prst="rect">
            <a:avLst/>
          </a:prstGeom>
          <a:noFill/>
        </p:spPr>
        <p:txBody>
          <a:bodyPr wrap="none" lIns="91440" tIns="45720" rIns="91440" bIns="45720">
            <a:spAutoFit/>
          </a:bodyPr>
          <a:lstStyle/>
          <a:p>
            <a:pPr algn="ctr"/>
            <a:r>
              <a:rPr lang="en-US" sz="6000" b="1" cap="none" spc="0" dirty="0">
                <a:ln w="12700">
                  <a:solidFill>
                    <a:schemeClr val="accent5"/>
                  </a:solidFill>
                  <a:prstDash val="solid"/>
                </a:ln>
                <a:solidFill>
                  <a:schemeClr val="tx1">
                    <a:lumMod val="95000"/>
                    <a:lumOff val="5000"/>
                  </a:schemeClr>
                </a:solidFill>
                <a:effectLst>
                  <a:glow rad="63500">
                    <a:schemeClr val="accent2">
                      <a:satMod val="175000"/>
                      <a:alpha val="40000"/>
                    </a:schemeClr>
                  </a:glow>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Django Concept that used</a:t>
            </a:r>
          </a:p>
        </p:txBody>
      </p:sp>
      <p:sp>
        <p:nvSpPr>
          <p:cNvPr id="4" name="TextBox 3">
            <a:extLst>
              <a:ext uri="{FF2B5EF4-FFF2-40B4-BE49-F238E27FC236}">
                <a16:creationId xmlns:a16="http://schemas.microsoft.com/office/drawing/2014/main" id="{AE4F2E48-A3DF-407C-BB60-67DD00776777}"/>
              </a:ext>
            </a:extLst>
          </p:cNvPr>
          <p:cNvSpPr txBox="1"/>
          <p:nvPr/>
        </p:nvSpPr>
        <p:spPr>
          <a:xfrm>
            <a:off x="1257097" y="2087897"/>
            <a:ext cx="9268054" cy="3539430"/>
          </a:xfrm>
          <a:prstGeom prst="rect">
            <a:avLst/>
          </a:prstGeom>
          <a:noFill/>
        </p:spPr>
        <p:txBody>
          <a:bodyPr wrap="square" rtlCol="0">
            <a:spAutoFit/>
          </a:bodyPr>
          <a:lstStyle/>
          <a:p>
            <a:pPr marL="342900" indent="-342900">
              <a:buFontTx/>
              <a:buChar char="-"/>
            </a:pPr>
            <a:r>
              <a:rPr lang="en-US" sz="2800" dirty="0">
                <a:latin typeface="Times New Roman" panose="02020603050405020304" pitchFamily="18" charset="0"/>
                <a:cs typeface="Times New Roman" panose="02020603050405020304" pitchFamily="18" charset="0"/>
              </a:rPr>
              <a:t>HTML</a:t>
            </a:r>
          </a:p>
          <a:p>
            <a:pPr marL="342900" indent="-342900">
              <a:buFontTx/>
              <a:buChar char="-"/>
            </a:pPr>
            <a:r>
              <a:rPr lang="en-US" sz="2800" dirty="0">
                <a:latin typeface="Times New Roman" panose="02020603050405020304" pitchFamily="18" charset="0"/>
                <a:cs typeface="Times New Roman" panose="02020603050405020304" pitchFamily="18" charset="0"/>
              </a:rPr>
              <a:t>CSS</a:t>
            </a:r>
          </a:p>
          <a:p>
            <a:pPr marL="342900" indent="-342900">
              <a:buFontTx/>
              <a:buChar char="-"/>
            </a:pPr>
            <a:r>
              <a:rPr lang="en-IN" sz="2800" dirty="0">
                <a:latin typeface="Times New Roman" panose="02020603050405020304" pitchFamily="18" charset="0"/>
                <a:cs typeface="Times New Roman" panose="02020603050405020304" pitchFamily="18" charset="0"/>
              </a:rPr>
              <a:t>JavaScript</a:t>
            </a:r>
          </a:p>
          <a:p>
            <a:pPr marL="342900" indent="-342900">
              <a:buFontTx/>
              <a:buChar char="-"/>
            </a:pPr>
            <a:r>
              <a:rPr lang="en-US" sz="2800" dirty="0">
                <a:latin typeface="Times New Roman" panose="02020603050405020304" pitchFamily="18" charset="0"/>
                <a:cs typeface="Times New Roman" panose="02020603050405020304" pitchFamily="18" charset="0"/>
              </a:rPr>
              <a:t>Bootstrap</a:t>
            </a:r>
          </a:p>
          <a:p>
            <a:pPr marL="342900" indent="-342900">
              <a:buFontTx/>
              <a:buChar char="-"/>
            </a:pPr>
            <a:r>
              <a:rPr lang="en-US" sz="2800" dirty="0">
                <a:latin typeface="Times New Roman" panose="02020603050405020304" pitchFamily="18" charset="0"/>
                <a:cs typeface="Times New Roman" panose="02020603050405020304" pitchFamily="18" charset="0"/>
              </a:rPr>
              <a:t>Django Default Admin Panel</a:t>
            </a:r>
          </a:p>
          <a:p>
            <a:pPr marL="342900" indent="-342900">
              <a:buFontTx/>
              <a:buChar char="-"/>
            </a:pPr>
            <a:r>
              <a:rPr lang="en-US" sz="2800" dirty="0">
                <a:latin typeface="Times New Roman" panose="02020603050405020304" pitchFamily="18" charset="0"/>
                <a:cs typeface="Times New Roman" panose="02020603050405020304" pitchFamily="18" charset="0"/>
              </a:rPr>
              <a:t>Python </a:t>
            </a:r>
            <a:r>
              <a:rPr lang="en-IN" sz="2800" dirty="0">
                <a:latin typeface="Times New Roman" panose="02020603050405020304" pitchFamily="18" charset="0"/>
                <a:cs typeface="Times New Roman" panose="02020603050405020304" pitchFamily="18" charset="0"/>
              </a:rPr>
              <a:t>Library</a:t>
            </a:r>
          </a:p>
          <a:p>
            <a:pPr marL="342900" indent="-342900">
              <a:buFontTx/>
              <a:buChar char="-"/>
            </a:pPr>
            <a:r>
              <a:rPr lang="en-US" sz="2800" dirty="0">
                <a:latin typeface="Times New Roman" panose="02020603050405020304" pitchFamily="18" charset="0"/>
                <a:cs typeface="Times New Roman" panose="02020603050405020304" pitchFamily="18" charset="0"/>
              </a:rPr>
              <a:t>MTL Model of Python</a:t>
            </a:r>
          </a:p>
          <a:p>
            <a:pPr marL="342900" indent="-342900">
              <a:buFontTx/>
              <a:buChar char="-"/>
            </a:pPr>
            <a:r>
              <a:rPr lang="en-US" sz="2800" dirty="0">
                <a:latin typeface="Times New Roman" panose="02020603050405020304" pitchFamily="18" charset="0"/>
                <a:cs typeface="Times New Roman" panose="02020603050405020304" pitchFamily="18" charset="0"/>
              </a:rPr>
              <a:t>Django </a:t>
            </a:r>
            <a:r>
              <a:rPr lang="en-IN" sz="2800" dirty="0">
                <a:latin typeface="Times New Roman" panose="02020603050405020304" pitchFamily="18" charset="0"/>
                <a:cs typeface="Times New Roman" panose="02020603050405020304" pitchFamily="18" charset="0"/>
              </a:rPr>
              <a:t>Jinja Technic</a:t>
            </a:r>
            <a:endParaRPr lang="en-US" sz="28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E4F3306-2F2A-460E-3A57-73E4F2FC3E70}"/>
              </a:ext>
            </a:extLst>
          </p:cNvPr>
          <p:cNvSpPr txBox="1"/>
          <p:nvPr/>
        </p:nvSpPr>
        <p:spPr>
          <a:xfrm>
            <a:off x="8403066" y="6488668"/>
            <a:ext cx="3324224" cy="369332"/>
          </a:xfrm>
          <a:prstGeom prst="rect">
            <a:avLst/>
          </a:prstGeom>
          <a:noFill/>
        </p:spPr>
        <p:txBody>
          <a:bodyPr wrap="square" rtlCol="0">
            <a:spAutoFit/>
          </a:bodyPr>
          <a:lstStyle/>
          <a:p>
            <a:r>
              <a:rPr lang="en-US" dirty="0">
                <a:latin typeface="Constantia" panose="02030602050306030303" pitchFamily="18" charset="0"/>
              </a:rPr>
              <a:t>Warish Kumar (205220684014)</a:t>
            </a:r>
          </a:p>
        </p:txBody>
      </p:sp>
    </p:spTree>
    <p:extLst>
      <p:ext uri="{BB962C8B-B14F-4D97-AF65-F5344CB8AC3E}">
        <p14:creationId xmlns:p14="http://schemas.microsoft.com/office/powerpoint/2010/main" val="3342649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wipe(left)">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wipe(left)">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wipe(left)">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wipe(left)">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wipe(left)">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wipe(left)">
                                      <p:cBhvr>
                                        <p:cTn id="42" dur="500"/>
                                        <p:tgtEl>
                                          <p:spTgt spid="4">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Effect transition="in" filter="wipe(left)">
                                      <p:cBhvr>
                                        <p:cTn id="4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C72E0E-A568-4D2C-BD61-1116793A61A4}"/>
              </a:ext>
            </a:extLst>
          </p:cNvPr>
          <p:cNvSpPr/>
          <p:nvPr/>
        </p:nvSpPr>
        <p:spPr>
          <a:xfrm>
            <a:off x="1582806" y="548581"/>
            <a:ext cx="8616654" cy="1015663"/>
          </a:xfrm>
          <a:prstGeom prst="rect">
            <a:avLst/>
          </a:prstGeom>
          <a:noFill/>
        </p:spPr>
        <p:txBody>
          <a:bodyPr wrap="none" lIns="91440" tIns="45720" rIns="91440" bIns="45720">
            <a:spAutoFit/>
          </a:bodyPr>
          <a:lstStyle/>
          <a:p>
            <a:pPr algn="ctr"/>
            <a:r>
              <a:rPr lang="en-US" sz="6000" b="1" cap="none" spc="0" dirty="0">
                <a:ln w="12700">
                  <a:solidFill>
                    <a:schemeClr val="accent5"/>
                  </a:solidFill>
                  <a:prstDash val="solid"/>
                </a:ln>
                <a:solidFill>
                  <a:schemeClr val="tx1">
                    <a:lumMod val="95000"/>
                    <a:lumOff val="5000"/>
                  </a:schemeClr>
                </a:solidFill>
                <a:effectLst>
                  <a:glow rad="63500">
                    <a:schemeClr val="accent2">
                      <a:satMod val="175000"/>
                      <a:alpha val="40000"/>
                    </a:schemeClr>
                  </a:glow>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S.V.N Chaita, Samastipur</a:t>
            </a:r>
          </a:p>
        </p:txBody>
      </p:sp>
      <p:sp>
        <p:nvSpPr>
          <p:cNvPr id="4" name="TextBox 3">
            <a:extLst>
              <a:ext uri="{FF2B5EF4-FFF2-40B4-BE49-F238E27FC236}">
                <a16:creationId xmlns:a16="http://schemas.microsoft.com/office/drawing/2014/main" id="{AE4F2E48-A3DF-407C-BB60-67DD00776777}"/>
              </a:ext>
            </a:extLst>
          </p:cNvPr>
          <p:cNvSpPr txBox="1"/>
          <p:nvPr/>
        </p:nvSpPr>
        <p:spPr>
          <a:xfrm>
            <a:off x="1257097" y="2087897"/>
            <a:ext cx="9268054" cy="2923877"/>
          </a:xfrm>
          <a:prstGeom prst="rect">
            <a:avLst/>
          </a:prstGeom>
          <a:noFill/>
        </p:spPr>
        <p:txBody>
          <a:bodyPr wrap="square" rtlCol="0">
            <a:spAutoFit/>
          </a:bodyPr>
          <a:lstStyle/>
          <a:p>
            <a:pPr marL="0" lvl="1"/>
            <a:r>
              <a:rPr lang="en-US" sz="3200" b="1" dirty="0">
                <a:ln w="0"/>
                <a:solidFill>
                  <a:schemeClr val="accent1"/>
                </a:solidFill>
                <a:effectLst>
                  <a:outerShdw blurRad="38100" dist="25400" dir="5400000" algn="ctr" rotWithShape="0">
                    <a:srgbClr val="6E747A">
                      <a:alpha val="43000"/>
                    </a:srgbClr>
                  </a:outerShdw>
                </a:effectLst>
              </a:rPr>
              <a:t>Core Components:</a:t>
            </a:r>
          </a:p>
          <a:p>
            <a:pPr marL="0" lvl="1"/>
            <a:endParaRPr lang="en-US" sz="2400" dirty="0"/>
          </a:p>
          <a:p>
            <a:r>
              <a:rPr lang="en-US" sz="3200" b="1" dirty="0">
                <a:ln w="3175">
                  <a:solidFill>
                    <a:schemeClr val="bg1"/>
                  </a:solidFill>
                  <a:prstDash val="solid"/>
                </a:ln>
                <a:effectLst>
                  <a:outerShdw blurRad="12700" dist="38100" dir="2700000" algn="tl" rotWithShape="0">
                    <a:schemeClr val="bg1">
                      <a:lumMod val="50000"/>
                    </a:schemeClr>
                  </a:outerShdw>
                </a:effectLst>
              </a:rPr>
              <a:t>There are 3 core components in our web application.</a:t>
            </a:r>
            <a:endParaRPr lang="en-US" sz="3200" dirty="0"/>
          </a:p>
          <a:p>
            <a:pPr marL="457200" lvl="0" indent="-457200">
              <a:buFont typeface="Wingdings" panose="05000000000000000000" pitchFamily="2" charset="2"/>
              <a:buChar char="ü"/>
            </a:pPr>
            <a:r>
              <a:rPr lang="en-US" sz="3200" b="1" dirty="0"/>
              <a:t>School Administrators </a:t>
            </a:r>
            <a:endParaRPr lang="en-US" sz="2800" dirty="0"/>
          </a:p>
          <a:p>
            <a:pPr marL="457200" lvl="0" indent="-457200">
              <a:buFont typeface="Wingdings" panose="05000000000000000000" pitchFamily="2" charset="2"/>
              <a:buChar char="ü"/>
            </a:pPr>
            <a:r>
              <a:rPr lang="en-US" sz="3200" b="1" dirty="0"/>
              <a:t>Teachers</a:t>
            </a:r>
            <a:endParaRPr lang="en-US" sz="2800" dirty="0"/>
          </a:p>
          <a:p>
            <a:pPr marL="457200" lvl="0" indent="-457200">
              <a:buFont typeface="Wingdings" panose="05000000000000000000" pitchFamily="2" charset="2"/>
              <a:buChar char="ü"/>
            </a:pPr>
            <a:r>
              <a:rPr lang="en-US" sz="3200" b="1" dirty="0"/>
              <a:t>Students</a:t>
            </a:r>
            <a:endParaRPr lang="en-US" sz="5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313DC15-1B0D-9395-C4D8-57FC8E5872C4}"/>
              </a:ext>
            </a:extLst>
          </p:cNvPr>
          <p:cNvSpPr txBox="1"/>
          <p:nvPr/>
        </p:nvSpPr>
        <p:spPr>
          <a:xfrm>
            <a:off x="8403066" y="6488668"/>
            <a:ext cx="3324224" cy="369332"/>
          </a:xfrm>
          <a:prstGeom prst="rect">
            <a:avLst/>
          </a:prstGeom>
          <a:noFill/>
        </p:spPr>
        <p:txBody>
          <a:bodyPr wrap="square" rtlCol="0">
            <a:spAutoFit/>
          </a:bodyPr>
          <a:lstStyle/>
          <a:p>
            <a:r>
              <a:rPr lang="en-US" dirty="0">
                <a:latin typeface="Constantia" panose="02030602050306030303" pitchFamily="18" charset="0"/>
              </a:rPr>
              <a:t>Warish Kumar (205220684014)</a:t>
            </a:r>
          </a:p>
        </p:txBody>
      </p:sp>
    </p:spTree>
    <p:extLst>
      <p:ext uri="{BB962C8B-B14F-4D97-AF65-F5344CB8AC3E}">
        <p14:creationId xmlns:p14="http://schemas.microsoft.com/office/powerpoint/2010/main" val="1558337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left)">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left)">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wipe(left)">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wipe(left)">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A73C-4E55-4B75-A6A5-0087CD065D85}"/>
              </a:ext>
            </a:extLst>
          </p:cNvPr>
          <p:cNvSpPr>
            <a:spLocks noGrp="1"/>
          </p:cNvSpPr>
          <p:nvPr>
            <p:ph type="title"/>
          </p:nvPr>
        </p:nvSpPr>
        <p:spPr>
          <a:xfrm>
            <a:off x="1946366" y="547861"/>
            <a:ext cx="10058400" cy="987026"/>
          </a:xfrm>
        </p:spPr>
        <p:txBody>
          <a:bodyPr/>
          <a:lstStyle/>
          <a:p>
            <a:r>
              <a:rPr lang="en-IN"/>
              <a:t>Data Flow Diagram (DFD – 0 level)</a:t>
            </a:r>
            <a:endParaRPr lang="en-IN" dirty="0"/>
          </a:p>
        </p:txBody>
      </p:sp>
      <p:pic>
        <p:nvPicPr>
          <p:cNvPr id="3" name="Picture 2">
            <a:extLst>
              <a:ext uri="{FF2B5EF4-FFF2-40B4-BE49-F238E27FC236}">
                <a16:creationId xmlns:a16="http://schemas.microsoft.com/office/drawing/2014/main" id="{6F4B74B2-C478-402D-A515-6FDF9847436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303506" y="1838528"/>
            <a:ext cx="9931941" cy="4338536"/>
          </a:xfrm>
          <a:prstGeom prst="rect">
            <a:avLst/>
          </a:prstGeom>
          <a:noFill/>
          <a:ln>
            <a:noFill/>
          </a:ln>
        </p:spPr>
      </p:pic>
      <p:sp>
        <p:nvSpPr>
          <p:cNvPr id="4" name="TextBox 3">
            <a:extLst>
              <a:ext uri="{FF2B5EF4-FFF2-40B4-BE49-F238E27FC236}">
                <a16:creationId xmlns:a16="http://schemas.microsoft.com/office/drawing/2014/main" id="{C488C667-F8F5-92EF-2493-32157B5DA29C}"/>
              </a:ext>
            </a:extLst>
          </p:cNvPr>
          <p:cNvSpPr txBox="1"/>
          <p:nvPr/>
        </p:nvSpPr>
        <p:spPr>
          <a:xfrm>
            <a:off x="8403066" y="6488668"/>
            <a:ext cx="3324224" cy="369332"/>
          </a:xfrm>
          <a:prstGeom prst="rect">
            <a:avLst/>
          </a:prstGeom>
          <a:noFill/>
        </p:spPr>
        <p:txBody>
          <a:bodyPr wrap="square" rtlCol="0">
            <a:spAutoFit/>
          </a:bodyPr>
          <a:lstStyle/>
          <a:p>
            <a:r>
              <a:rPr lang="en-US" dirty="0">
                <a:latin typeface="Constantia" panose="02030602050306030303" pitchFamily="18" charset="0"/>
              </a:rPr>
              <a:t>Warish Kumar (205220684014)</a:t>
            </a:r>
          </a:p>
        </p:txBody>
      </p:sp>
    </p:spTree>
    <p:extLst>
      <p:ext uri="{BB962C8B-B14F-4D97-AF65-F5344CB8AC3E}">
        <p14:creationId xmlns:p14="http://schemas.microsoft.com/office/powerpoint/2010/main" val="1716906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A73C-4E55-4B75-A6A5-0087CD065D85}"/>
              </a:ext>
            </a:extLst>
          </p:cNvPr>
          <p:cNvSpPr>
            <a:spLocks noGrp="1"/>
          </p:cNvSpPr>
          <p:nvPr>
            <p:ph type="title"/>
          </p:nvPr>
        </p:nvSpPr>
        <p:spPr>
          <a:xfrm>
            <a:off x="1596170" y="472123"/>
            <a:ext cx="10058400" cy="987026"/>
          </a:xfrm>
        </p:spPr>
        <p:txBody>
          <a:bodyPr/>
          <a:lstStyle/>
          <a:p>
            <a:r>
              <a:rPr lang="en-IN" dirty="0"/>
              <a:t>Data Flow Diagram (DFD – 1 level)</a:t>
            </a:r>
          </a:p>
        </p:txBody>
      </p:sp>
      <p:pic>
        <p:nvPicPr>
          <p:cNvPr id="3" name="Picture 2">
            <a:extLst>
              <a:ext uri="{FF2B5EF4-FFF2-40B4-BE49-F238E27FC236}">
                <a16:creationId xmlns:a16="http://schemas.microsoft.com/office/drawing/2014/main" id="{6F4B74B2-C478-402D-A515-6FDF9847436D}"/>
              </a:ext>
            </a:extLst>
          </p:cNvPr>
          <p:cNvPicPr/>
          <p:nvPr/>
        </p:nvPicPr>
        <p:blipFill>
          <a:blip r:embed="rId2"/>
          <a:srcRect/>
          <a:stretch/>
        </p:blipFill>
        <p:spPr bwMode="auto">
          <a:xfrm>
            <a:off x="1138136" y="1459149"/>
            <a:ext cx="10058400" cy="4688732"/>
          </a:xfrm>
          <a:prstGeom prst="rect">
            <a:avLst/>
          </a:prstGeom>
          <a:noFill/>
          <a:ln>
            <a:noFill/>
          </a:ln>
        </p:spPr>
      </p:pic>
      <p:cxnSp>
        <p:nvCxnSpPr>
          <p:cNvPr id="5" name="Straight Connector 4">
            <a:extLst>
              <a:ext uri="{FF2B5EF4-FFF2-40B4-BE49-F238E27FC236}">
                <a16:creationId xmlns:a16="http://schemas.microsoft.com/office/drawing/2014/main" id="{0C152C83-093C-E652-A682-113A45E06281}"/>
              </a:ext>
            </a:extLst>
          </p:cNvPr>
          <p:cNvCxnSpPr/>
          <p:nvPr/>
        </p:nvCxnSpPr>
        <p:spPr>
          <a:xfrm>
            <a:off x="1596170" y="1459149"/>
            <a:ext cx="9220987" cy="0"/>
          </a:xfrm>
          <a:prstGeom prst="line">
            <a:avLst/>
          </a:prstGeom>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E960C7CE-E9A5-9B9A-BE10-8FAFDDA23CEC}"/>
              </a:ext>
            </a:extLst>
          </p:cNvPr>
          <p:cNvSpPr txBox="1"/>
          <p:nvPr/>
        </p:nvSpPr>
        <p:spPr>
          <a:xfrm>
            <a:off x="8403066" y="6488668"/>
            <a:ext cx="3324224" cy="369332"/>
          </a:xfrm>
          <a:prstGeom prst="rect">
            <a:avLst/>
          </a:prstGeom>
          <a:noFill/>
        </p:spPr>
        <p:txBody>
          <a:bodyPr wrap="square" rtlCol="0">
            <a:spAutoFit/>
          </a:bodyPr>
          <a:lstStyle/>
          <a:p>
            <a:r>
              <a:rPr lang="en-US" dirty="0">
                <a:latin typeface="Constantia" panose="02030602050306030303" pitchFamily="18" charset="0"/>
              </a:rPr>
              <a:t>Warish Kumar (205220684014)</a:t>
            </a:r>
          </a:p>
        </p:txBody>
      </p:sp>
    </p:spTree>
    <p:extLst>
      <p:ext uri="{BB962C8B-B14F-4D97-AF65-F5344CB8AC3E}">
        <p14:creationId xmlns:p14="http://schemas.microsoft.com/office/powerpoint/2010/main" val="503785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BA32A6EA-9355-46AF-AF15-F4226113D69D}"/>
              </a:ext>
            </a:extLst>
          </p:cNvPr>
          <p:cNvPicPr>
            <a:picLocks noChangeAspect="1"/>
          </p:cNvPicPr>
          <p:nvPr/>
        </p:nvPicPr>
        <p:blipFill>
          <a:blip r:embed="rId2"/>
          <a:stretch>
            <a:fillRect/>
          </a:stretch>
        </p:blipFill>
        <p:spPr>
          <a:xfrm>
            <a:off x="368808" y="155448"/>
            <a:ext cx="6903418" cy="6272784"/>
          </a:xfrm>
          <a:prstGeom prst="rect">
            <a:avLst/>
          </a:prstGeom>
          <a:ln>
            <a:noFill/>
          </a:ln>
          <a:effectLst>
            <a:softEdge rad="112500"/>
          </a:effectLst>
        </p:spPr>
      </p:pic>
      <p:sp>
        <p:nvSpPr>
          <p:cNvPr id="17" name="Rectangle 16">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0CBA73C-4E55-4B75-A6A5-0087CD065D85}"/>
              </a:ext>
            </a:extLst>
          </p:cNvPr>
          <p:cNvSpPr>
            <a:spLocks noGrp="1"/>
          </p:cNvSpPr>
          <p:nvPr>
            <p:ph type="title"/>
          </p:nvPr>
        </p:nvSpPr>
        <p:spPr>
          <a:xfrm>
            <a:off x="8096885" y="640080"/>
            <a:ext cx="3659246" cy="2926080"/>
          </a:xfrm>
        </p:spPr>
        <p:txBody>
          <a:bodyPr vert="horz" lIns="91440" tIns="45720" rIns="91440" bIns="45720" rtlCol="0" anchor="b">
            <a:normAutofit/>
          </a:bodyPr>
          <a:lstStyle/>
          <a:p>
            <a:r>
              <a:rPr lang="en-US" sz="4400" dirty="0">
                <a:solidFill>
                  <a:srgbClr val="FFFFFF"/>
                </a:solidFill>
              </a:rPr>
              <a:t>Use Case Diagram</a:t>
            </a:r>
          </a:p>
        </p:txBody>
      </p:sp>
      <p:sp>
        <p:nvSpPr>
          <p:cNvPr id="19" name="Rectangle 18">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50043999"/>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c312a9e-bcd1-40f7-89ed-827dbe02b51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BEF9EB5F4CAED419B3BAABCBA82656F" ma:contentTypeVersion="13" ma:contentTypeDescription="Create a new document." ma:contentTypeScope="" ma:versionID="3f62be40e4de255f5349e87228b8254c">
  <xsd:schema xmlns:xsd="http://www.w3.org/2001/XMLSchema" xmlns:xs="http://www.w3.org/2001/XMLSchema" xmlns:p="http://schemas.microsoft.com/office/2006/metadata/properties" xmlns:ns3="7c312a9e-bcd1-40f7-89ed-827dbe02b517" xmlns:ns4="5a35b09b-4b5c-424f-b410-e329cf7d3a05" targetNamespace="http://schemas.microsoft.com/office/2006/metadata/properties" ma:root="true" ma:fieldsID="4e342bf73a8b192e57cc966f6ddef8dc" ns3:_="" ns4:_="">
    <xsd:import namespace="7c312a9e-bcd1-40f7-89ed-827dbe02b517"/>
    <xsd:import namespace="5a35b09b-4b5c-424f-b410-e329cf7d3a0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312a9e-bcd1-40f7-89ed-827dbe02b51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18" nillable="true" ma:displayName="MediaLengthInSeconds" ma:hidden="true" ma:internalName="MediaLengthInSeconds" ma:readOnly="true">
      <xsd:simpleType>
        <xsd:restriction base="dms:Unknow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a35b09b-4b5c-424f-b410-e329cf7d3a0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C4C00F4-06E9-43E3-AD97-88A857CEFA82}">
  <ds:schemaRefs>
    <ds:schemaRef ds:uri="http://purl.org/dc/dcmitype/"/>
    <ds:schemaRef ds:uri="http://schemas.microsoft.com/office/infopath/2007/PartnerControls"/>
    <ds:schemaRef ds:uri="7c312a9e-bcd1-40f7-89ed-827dbe02b517"/>
    <ds:schemaRef ds:uri="http://purl.org/dc/elements/1.1/"/>
    <ds:schemaRef ds:uri="http://schemas.microsoft.com/office/2006/metadata/properties"/>
    <ds:schemaRef ds:uri="5a35b09b-4b5c-424f-b410-e329cf7d3a05"/>
    <ds:schemaRef ds:uri="http://schemas.microsoft.com/office/2006/documentManagement/types"/>
    <ds:schemaRef ds:uri="http://schemas.openxmlformats.org/package/2006/metadata/core-properties"/>
    <ds:schemaRef ds:uri="http://www.w3.org/XML/1998/namespace"/>
    <ds:schemaRef ds:uri="http://purl.org/dc/terms/"/>
  </ds:schemaRefs>
</ds:datastoreItem>
</file>

<file path=customXml/itemProps2.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3.xml><?xml version="1.0" encoding="utf-8"?>
<ds:datastoreItem xmlns:ds="http://schemas.openxmlformats.org/officeDocument/2006/customXml" ds:itemID="{C50F1BA2-8DAE-417F-B66A-DFD51825EA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c312a9e-bcd1-40f7-89ed-827dbe02b517"/>
    <ds:schemaRef ds:uri="5a35b09b-4b5c-424f-b410-e329cf7d3a0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Retrospect</Template>
  <TotalTime>521</TotalTime>
  <Words>1251</Words>
  <Application>Microsoft Office PowerPoint</Application>
  <PresentationFormat>Widescreen</PresentationFormat>
  <Paragraphs>343</Paragraphs>
  <Slides>30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Bradley Hand ITC</vt:lpstr>
      <vt:lpstr>Calibri</vt:lpstr>
      <vt:lpstr>Calibri Light</vt:lpstr>
      <vt:lpstr>Constantia</vt:lpstr>
      <vt:lpstr>Nimbus Roman No9 L</vt:lpstr>
      <vt:lpstr>Times New Roman</vt:lpstr>
      <vt:lpstr>Wingdings</vt:lpstr>
      <vt:lpstr>Retrospect</vt:lpstr>
      <vt:lpstr>PowerPoint Presentation</vt:lpstr>
      <vt:lpstr>PowerPoint Presentation</vt:lpstr>
      <vt:lpstr>PowerPoint Presentation</vt:lpstr>
      <vt:lpstr>PowerPoint Presentation</vt:lpstr>
      <vt:lpstr>PowerPoint Presentation</vt:lpstr>
      <vt:lpstr>PowerPoint Presentation</vt:lpstr>
      <vt:lpstr>Data Flow Diagram (DFD – 0 level)</vt:lpstr>
      <vt:lpstr>Data Flow Diagram (DFD – 1 level)</vt:lpstr>
      <vt:lpstr>Use Case Diagram</vt:lpstr>
      <vt:lpstr>Class Diagram</vt:lpstr>
      <vt:lpstr>Activity Diagram of Admin</vt:lpstr>
      <vt:lpstr>Sequence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Warish Kumar</dc:creator>
  <cp:lastModifiedBy>Warish Kumar</cp:lastModifiedBy>
  <cp:revision>15</cp:revision>
  <dcterms:created xsi:type="dcterms:W3CDTF">2022-03-08T08:34:59Z</dcterms:created>
  <dcterms:modified xsi:type="dcterms:W3CDTF">2022-05-09T18:14:53Z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0x010100DBEF9EB5F4CAED419B3BAABCBA82656F</vt:lpwstr>
  </property>
</Properties>
</file>